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embeddings/oleObject12.bin" ContentType="application/vnd.openxmlformats-officedocument.oleObject"/>
  <Override PartName="/ppt/embeddings/oleObject30.bin" ContentType="application/vnd.openxmlformats-officedocument.oleObject"/>
  <Override PartName="/ppt/embeddings/oleObject41.bin" ContentType="application/vnd.openxmlformats-officedocument.oleObject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activeX/activeX2.xml" ContentType="application/vnd.ms-office.activeX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embeddings/oleObject8.bin" ContentType="application/vnd.openxmlformats-officedocument.oleObject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embeddings/oleObject39.bin" ContentType="application/vnd.openxmlformats-officedocument.oleObject"/>
  <Override PartName="/ppt/notesSlides/notesSlide23.xml" ContentType="application/vnd.openxmlformats-officedocument.presentationml.notesSlide+xml"/>
  <Override PartName="/ppt/embeddings/oleObject57.bin" ContentType="application/vnd.openxmlformats-officedocument.oleObject"/>
  <Override PartName="/ppt/embeddings/oleObject68.bin" ContentType="application/vnd.openxmlformats-officedocument.oleObject"/>
  <Override PartName="/ppt/embeddings/oleObject4.bin" ContentType="application/vnd.openxmlformats-officedocument.oleObject"/>
  <Override PartName="/ppt/embeddings/oleObject28.bin" ContentType="application/vnd.openxmlformats-officedocument.oleObject"/>
  <Override PartName="/ppt/notesSlides/notesSlide12.xml" ContentType="application/vnd.openxmlformats-officedocument.presentationml.notesSlide+xml"/>
  <Override PartName="/ppt/embeddings/oleObject46.bin" ContentType="application/vnd.openxmlformats-officedocument.oleObject"/>
  <Override PartName="/ppt/notesSlides/notesSlide7.xml" ContentType="application/vnd.openxmlformats-officedocument.presentationml.notesSlide+xml"/>
  <Override PartName="/ppt/embeddings/oleObject17.bin" ContentType="application/vnd.openxmlformats-officedocument.oleObject"/>
  <Override PartName="/ppt/embeddings/oleObject35.bin" ContentType="application/vnd.openxmlformats-officedocument.oleObject"/>
  <Override PartName="/ppt/embeddings/oleObject53.bin" ContentType="application/vnd.openxmlformats-officedocument.oleObject"/>
  <Override PartName="/ppt/embeddings/oleObject64.bin" ContentType="application/vnd.openxmlformats-officedocument.oleObject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embeddings/oleObject24.bin" ContentType="application/vnd.openxmlformats-officedocument.oleObject"/>
  <Override PartName="/ppt/activeX/activeX7.xml" ContentType="application/vnd.ms-office.activeX+xml"/>
  <Override PartName="/ppt/embeddings/oleObject42.bin" ContentType="application/vnd.openxmlformats-officedocument.oleObject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ms-office.activeX"/>
  <Override PartName="/ppt/embeddings/oleObject13.bin" ContentType="application/vnd.openxmlformats-officedocument.oleObject"/>
  <Override PartName="/ppt/embeddings/oleObject31.bin" ContentType="application/vnd.openxmlformats-officedocument.oleObject"/>
  <Override PartName="/ppt/embeddings/oleObject60.bin" ContentType="application/vnd.openxmlformats-officedocument.oleObject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embeddings/oleObject20.bin" ContentType="application/vnd.openxmlformats-officedocument.oleObject"/>
  <Override PartName="/ppt/activeX/activeX3.xml" ContentType="application/vnd.ms-office.activeX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embeddings/oleObject9.bin" ContentType="application/vnd.openxmlformats-officedocument.oleObject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embeddings/oleObject7.bin" ContentType="application/vnd.openxmlformats-officedocument.oleObject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embeddings/oleObject5.bin" ContentType="application/vnd.openxmlformats-officedocument.oleObject"/>
  <Override PartName="/ppt/embeddings/oleObject29.bin" ContentType="application/vnd.openxmlformats-officedocument.oleObject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embeddings/oleObject49.bin" ContentType="application/vnd.openxmlformats-officedocument.oleObject"/>
  <Override PartName="/ppt/embeddings/oleObject58.bin" ContentType="application/vnd.openxmlformats-officedocument.oleObject"/>
  <Override PartName="/ppt/embeddings/oleObject67.bin" ContentType="application/vnd.openxmlformats-officedocument.oleObject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embeddings/oleObject3.bin" ContentType="application/vnd.openxmlformats-officedocument.oleObject"/>
  <Override PartName="/ppt/embeddings/oleObject18.bin" ContentType="application/vnd.openxmlformats-officedocument.oleObject"/>
  <Override PartName="/ppt/embeddings/oleObject27.bin" ContentType="application/vnd.openxmlformats-officedocument.oleObject"/>
  <Override PartName="/ppt/notesSlides/notesSlide11.xml" ContentType="application/vnd.openxmlformats-officedocument.presentationml.notesSlide+xml"/>
  <Default Extension="gif" ContentType="image/gif"/>
  <Override PartName="/ppt/embeddings/oleObject38.bin" ContentType="application/vnd.openxmlformats-officedocument.oleObject"/>
  <Override PartName="/ppt/notesSlides/notesSlide20.xml" ContentType="application/vnd.openxmlformats-officedocument.presentationml.notesSlide+xml"/>
  <Override PartName="/ppt/embeddings/oleObject47.bin" ContentType="application/vnd.openxmlformats-officedocument.oleObject"/>
  <Override PartName="/ppt/embeddings/oleObject56.bin" ContentType="application/vnd.openxmlformats-officedocument.oleObject"/>
  <Override PartName="/ppt/embeddings/oleObject65.bin" ContentType="application/vnd.openxmlformats-officedocument.oleObject"/>
  <Override PartName="/ppt/notesSlides/notesSlide6.xml" ContentType="application/vnd.openxmlformats-officedocument.presentationml.notesSlide+xml"/>
  <Override PartName="/ppt/embeddings/oleObject1.bin" ContentType="application/vnd.openxmlformats-officedocument.oleObject"/>
  <Override PartName="/ppt/embeddings/oleObject16.bin" ContentType="application/vnd.openxmlformats-officedocument.oleObject"/>
  <Override PartName="/ppt/embeddings/oleObject25.bin" ContentType="application/vnd.openxmlformats-officedocument.oleObject"/>
  <Override PartName="/ppt/embeddings/oleObject34.bin" ContentType="application/vnd.openxmlformats-officedocument.oleObject"/>
  <Override PartName="/ppt/embeddings/oleObject36.bin" ContentType="application/vnd.openxmlformats-officedocument.oleObject"/>
  <Override PartName="/ppt/embeddings/oleObject45.bin" ContentType="application/vnd.openxmlformats-officedocument.oleObject"/>
  <Override PartName="/ppt/activeX/activeX8.xml" ContentType="application/vnd.ms-office.activeX+xml"/>
  <Override PartName="/ppt/embeddings/oleObject54.bin" ContentType="application/vnd.openxmlformats-officedocument.oleObject"/>
  <Override PartName="/ppt/embeddings/oleObject63.bin" ContentType="application/vnd.openxmlformats-officedocument.oleObject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embeddings/oleObject14.bin" ContentType="application/vnd.openxmlformats-officedocument.oleObject"/>
  <Override PartName="/ppt/embeddings/oleObject23.bin" ContentType="application/vnd.openxmlformats-officedocument.oleObject"/>
  <Override PartName="/ppt/embeddings/oleObject32.bin" ContentType="application/vnd.openxmlformats-officedocument.oleObject"/>
  <Override PartName="/ppt/activeX/activeX6.xml" ContentType="application/vnd.ms-office.activeX+xml"/>
  <Override PartName="/ppt/embeddings/oleObject43.bin" ContentType="application/vnd.openxmlformats-officedocument.oleObject"/>
  <Override PartName="/ppt/embeddings/oleObject52.bin" ContentType="application/vnd.openxmlformats-officedocument.oleObject"/>
  <Override PartName="/ppt/embeddings/oleObject61.bin" ContentType="application/vnd.openxmlformats-officedocument.oleObject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embeddings/oleObject21.bin" ContentType="application/vnd.openxmlformats-officedocument.oleObject"/>
  <Override PartName="/ppt/activeX/activeX4.xml" ContentType="application/vnd.ms-office.activeX+xml"/>
  <Override PartName="/ppt/embeddings/oleObject50.bin" ContentType="application/vnd.openxmlformats-officedocument.oleObject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embeddings/oleObject10.bin" ContentType="application/vnd.openxmlformats-officedocument.oleObject"/>
  <Override PartName="/ppt/slides/slide2.xml" ContentType="application/vnd.openxmlformats-officedocument.presentationml.slide+xml"/>
  <Override PartName="/ppt/slides/slide16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embeddings/oleObject6.bin" ContentType="application/vnd.openxmlformats-officedocument.oleObject"/>
  <Override PartName="/ppt/notesSlides/notesSlide14.xml" ContentType="application/vnd.openxmlformats-officedocument.presentationml.notesSlide+xml"/>
  <Override PartName="/ppt/embeddings/oleObject48.bin" ContentType="application/vnd.openxmlformats-officedocument.oleObject"/>
  <Override PartName="/ppt/embeddings/oleObject59.bin" ContentType="application/vnd.openxmlformats-officedocument.oleObject"/>
  <Override PartName="/ppt/notesSlides/notesSlide9.xml" ContentType="application/vnd.openxmlformats-officedocument.presentationml.notesSlide+xml"/>
  <Override PartName="/ppt/embeddings/oleObject19.bin" ContentType="application/vnd.openxmlformats-officedocument.oleObject"/>
  <Override PartName="/ppt/embeddings/oleObject37.bin" ContentType="application/vnd.openxmlformats-officedocument.oleObject"/>
  <Override PartName="/ppt/notesSlides/notesSlide21.xml" ContentType="application/vnd.openxmlformats-officedocument.presentationml.notesSlide+xml"/>
  <Override PartName="/ppt/embeddings/oleObject55.bin" ContentType="application/vnd.openxmlformats-officedocument.oleObject"/>
  <Override PartName="/ppt/embeddings/oleObject66.bin" ContentType="application/vnd.openxmlformats-officedocument.oleObject"/>
  <Override PartName="/ppt/embeddings/oleObject2.bin" ContentType="application/vnd.openxmlformats-officedocument.oleObject"/>
  <Override PartName="/ppt/notesSlides/notesSlide10.xml" ContentType="application/vnd.openxmlformats-officedocument.presentationml.notesSlide+xml"/>
  <Override PartName="/ppt/embeddings/oleObject26.bin" ContentType="application/vnd.openxmlformats-officedocument.oleObject"/>
  <Override PartName="/ppt/embeddings/oleObject44.bin" ContentType="application/vnd.openxmlformats-officedocument.oleObject"/>
  <Override PartName="/ppt/activeX/activeX9.xml" ContentType="application/vnd.ms-office.activeX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embeddings/oleObject15.bin" ContentType="application/vnd.openxmlformats-officedocument.oleObject"/>
  <Override PartName="/ppt/embeddings/oleObject33.bin" ContentType="application/vnd.openxmlformats-officedocument.oleObject"/>
  <Override PartName="/ppt/embeddings/oleObject51.bin" ContentType="application/vnd.openxmlformats-officedocument.oleObject"/>
  <Override PartName="/ppt/embeddings/oleObject62.bin" ContentType="application/vnd.openxmlformats-officedocument.oleObject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Override PartName="/ppt/embeddings/oleObject11.bin" ContentType="application/vnd.openxmlformats-officedocument.oleObject"/>
  <Override PartName="/ppt/embeddings/oleObject22.bin" ContentType="application/vnd.openxmlformats-officedocument.oleObject"/>
  <Override PartName="/ppt/activeX/activeX5.xml" ContentType="application/vnd.ms-office.activeX+xml"/>
  <Override PartName="/ppt/embeddings/oleObject40.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Default Extension="jpeg" ContentType="image/jpeg"/>
  <Override PartName="/ppt/activeX/activeX1.xml" ContentType="application/vnd.ms-office.activeX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372" r:id="rId2"/>
    <p:sldId id="374" r:id="rId3"/>
    <p:sldId id="342" r:id="rId4"/>
    <p:sldId id="257" r:id="rId5"/>
    <p:sldId id="304" r:id="rId6"/>
    <p:sldId id="362" r:id="rId7"/>
    <p:sldId id="363" r:id="rId8"/>
    <p:sldId id="356" r:id="rId9"/>
    <p:sldId id="358" r:id="rId10"/>
    <p:sldId id="377" r:id="rId11"/>
    <p:sldId id="360" r:id="rId12"/>
    <p:sldId id="361" r:id="rId13"/>
    <p:sldId id="308" r:id="rId14"/>
    <p:sldId id="364" r:id="rId15"/>
    <p:sldId id="326" r:id="rId16"/>
    <p:sldId id="310" r:id="rId17"/>
    <p:sldId id="345" r:id="rId18"/>
    <p:sldId id="346" r:id="rId19"/>
    <p:sldId id="347" r:id="rId20"/>
    <p:sldId id="349" r:id="rId21"/>
    <p:sldId id="350" r:id="rId22"/>
    <p:sldId id="351" r:id="rId23"/>
    <p:sldId id="309" r:id="rId24"/>
    <p:sldId id="353" r:id="rId25"/>
    <p:sldId id="365" r:id="rId26"/>
    <p:sldId id="378" r:id="rId27"/>
    <p:sldId id="376" r:id="rId28"/>
    <p:sldId id="368" r:id="rId29"/>
    <p:sldId id="369" r:id="rId30"/>
    <p:sldId id="370" r:id="rId31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28"/>
    <a:srgbClr val="FF7C80"/>
    <a:srgbClr val="FFCCC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294" y="-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png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png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png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image" Target="../media/image67.wmf"/><Relationship Id="rId7" Type="http://schemas.openxmlformats.org/officeDocument/2006/relationships/image" Target="../media/image71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6" Type="http://schemas.openxmlformats.org/officeDocument/2006/relationships/image" Target="../media/image70.wmf"/><Relationship Id="rId5" Type="http://schemas.openxmlformats.org/officeDocument/2006/relationships/image" Target="../media/image69.wmf"/><Relationship Id="rId4" Type="http://schemas.openxmlformats.org/officeDocument/2006/relationships/image" Target="../media/image68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67.wmf"/><Relationship Id="rId7" Type="http://schemas.openxmlformats.org/officeDocument/2006/relationships/image" Target="../media/image75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6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10" Type="http://schemas.openxmlformats.org/officeDocument/2006/relationships/image" Target="../media/image15.wmf"/><Relationship Id="rId4" Type="http://schemas.openxmlformats.org/officeDocument/2006/relationships/image" Target="../media/image9.wmf"/><Relationship Id="rId9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Relationship Id="rId9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Relationship Id="rId4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78426-5325-4DAF-94DB-3AED9ADF55BE}" type="datetimeFigureOut">
              <a:rPr lang="ru-RU" smtClean="0"/>
              <a:pPr/>
              <a:t>29.12.2005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8A5C8-1D53-48D6-BE53-54715C461D9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20039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19A53-3AAA-46B5-92F2-AE88896D5C94}" type="slidenum">
              <a:rPr lang="ru-RU" smtClean="0">
                <a:solidFill>
                  <a:prstClr val="black"/>
                </a:solidFill>
              </a:rPr>
              <a:pPr/>
              <a:t>11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19A53-3AAA-46B5-92F2-AE88896D5C94}" type="slidenum">
              <a:rPr lang="ru-RU" smtClean="0">
                <a:solidFill>
                  <a:prstClr val="black"/>
                </a:solidFill>
              </a:rPr>
              <a:pPr/>
              <a:t>12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8A5C8-1D53-48D6-BE53-54715C461D97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8A5C8-1D53-48D6-BE53-54715C461D97}" type="slidenum">
              <a:rPr lang="ru-RU" smtClean="0">
                <a:solidFill>
                  <a:prstClr val="black"/>
                </a:solidFill>
              </a:rPr>
              <a:pPr/>
              <a:t>14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8A5C8-1D53-48D6-BE53-54715C461D97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8A5C8-1D53-48D6-BE53-54715C461D97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8A5C8-1D53-48D6-BE53-54715C461D97}" type="slidenum">
              <a:rPr lang="ru-RU" smtClean="0">
                <a:solidFill>
                  <a:prstClr val="black"/>
                </a:solidFill>
              </a:rPr>
              <a:pPr/>
              <a:t>17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8A5C8-1D53-48D6-BE53-54715C461D97}" type="slidenum">
              <a:rPr lang="ru-RU" smtClean="0">
                <a:solidFill>
                  <a:prstClr val="black"/>
                </a:solidFill>
              </a:rPr>
              <a:pPr/>
              <a:t>18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4C8E6-E20B-40CE-BA66-984CFD584021}" type="slidenum">
              <a:rPr lang="ru-RU" smtClean="0">
                <a:solidFill>
                  <a:prstClr val="black"/>
                </a:solidFill>
              </a:rPr>
              <a:pPr/>
              <a:t>19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8A5C8-1D53-48D6-BE53-54715C461D97}" type="slidenum">
              <a:rPr lang="ru-RU" smtClean="0">
                <a:solidFill>
                  <a:prstClr val="black"/>
                </a:solidFill>
              </a:rPr>
              <a:pPr/>
              <a:t>20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8A5C8-1D53-48D6-BE53-54715C461D97}" type="slidenum">
              <a:rPr lang="ru-RU" smtClean="0">
                <a:solidFill>
                  <a:prstClr val="black"/>
                </a:solidFill>
              </a:rPr>
              <a:pPr/>
              <a:t>21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8A5C8-1D53-48D6-BE53-54715C461D97}" type="slidenum">
              <a:rPr lang="ru-RU" smtClean="0">
                <a:solidFill>
                  <a:prstClr val="black"/>
                </a:solidFill>
              </a:rPr>
              <a:pPr/>
              <a:t>22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8A5C8-1D53-48D6-BE53-54715C461D97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37AE-FCF6-4989-804D-EB9D44D9263C}" type="slidenum">
              <a:rPr lang="ru-RU" smtClean="0">
                <a:solidFill>
                  <a:prstClr val="black"/>
                </a:solidFill>
              </a:rPr>
              <a:pPr/>
              <a:t>24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37AE-FCF6-4989-804D-EB9D44D9263C}" type="slidenum">
              <a:rPr lang="ru-RU" smtClean="0">
                <a:solidFill>
                  <a:prstClr val="black"/>
                </a:solidFill>
              </a:rPr>
              <a:pPr/>
              <a:t>25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72490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8A5C8-1D53-48D6-BE53-54715C461D97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464605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8A5C8-1D53-48D6-BE53-54715C461D97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8A5C8-1D53-48D6-BE53-54715C461D97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19A53-3AAA-46B5-92F2-AE88896D5C94}" type="slidenum">
              <a:rPr lang="ru-RU" smtClean="0">
                <a:solidFill>
                  <a:prstClr val="black"/>
                </a:solidFill>
              </a:rPr>
              <a:pPr/>
              <a:t>6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8A5C8-1D53-48D6-BE53-54715C461D97}" type="slidenum">
              <a:rPr lang="ru-RU" smtClean="0">
                <a:solidFill>
                  <a:prstClr val="black"/>
                </a:solidFill>
              </a:rPr>
              <a:pPr/>
              <a:t>7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19A53-3AAA-46B5-92F2-AE88896D5C94}" type="slidenum">
              <a:rPr lang="ru-RU" smtClean="0">
                <a:solidFill>
                  <a:prstClr val="black"/>
                </a:solidFill>
              </a:rPr>
              <a:pPr/>
              <a:t>8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19A53-3AAA-46B5-92F2-AE88896D5C94}" type="slidenum">
              <a:rPr lang="ru-RU" smtClean="0">
                <a:solidFill>
                  <a:prstClr val="black"/>
                </a:solidFill>
              </a:rPr>
              <a:pPr/>
              <a:t>9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86158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076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25151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47518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26057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28074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76079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4000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6029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62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80122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542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34.png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33.png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1.bin"/><Relationship Id="rId5" Type="http://schemas.openxmlformats.org/officeDocument/2006/relationships/oleObject" Target="../embeddings/oleObject30.bin"/><Relationship Id="rId4" Type="http://schemas.openxmlformats.org/officeDocument/2006/relationships/oleObject" Target="../embeddings/oleObject29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3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4.xml"/><Relationship Id="rId7" Type="http://schemas.openxmlformats.org/officeDocument/2006/relationships/oleObject" Target="../embeddings/oleObject34.bin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8.v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control" Target="../activeX/activeX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5.bin"/><Relationship Id="rId11" Type="http://schemas.openxmlformats.org/officeDocument/2006/relationships/oleObject" Target="../embeddings/oleObject40.bin"/><Relationship Id="rId5" Type="http://schemas.openxmlformats.org/officeDocument/2006/relationships/image" Target="../media/image52.png"/><Relationship Id="rId10" Type="http://schemas.openxmlformats.org/officeDocument/2006/relationships/oleObject" Target="../embeddings/oleObject39.bin"/><Relationship Id="rId4" Type="http://schemas.openxmlformats.org/officeDocument/2006/relationships/image" Target="../media/image51.jpeg"/><Relationship Id="rId9" Type="http://schemas.openxmlformats.org/officeDocument/2006/relationships/oleObject" Target="../embeddings/oleObject3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6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41.bin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4.bin"/><Relationship Id="rId2" Type="http://schemas.openxmlformats.org/officeDocument/2006/relationships/control" Target="../activeX/activeX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3.bin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8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7.bin"/><Relationship Id="rId5" Type="http://schemas.openxmlformats.org/officeDocument/2006/relationships/oleObject" Target="../embeddings/oleObject46.bin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ontrol" Target="../activeX/activeX9.xml"/><Relationship Id="rId1" Type="http://schemas.openxmlformats.org/officeDocument/2006/relationships/vmlDrawing" Target="../drawings/vmlDrawing13.vml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oleObject" Target="../embeddings/oleObject58.bin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52.bin"/><Relationship Id="rId12" Type="http://schemas.openxmlformats.org/officeDocument/2006/relationships/oleObject" Target="../embeddings/oleObject5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1.bin"/><Relationship Id="rId11" Type="http://schemas.openxmlformats.org/officeDocument/2006/relationships/oleObject" Target="../embeddings/oleObject56.bin"/><Relationship Id="rId5" Type="http://schemas.openxmlformats.org/officeDocument/2006/relationships/oleObject" Target="../embeddings/oleObject50.bin"/><Relationship Id="rId10" Type="http://schemas.openxmlformats.org/officeDocument/2006/relationships/oleObject" Target="../embeddings/oleObject55.bin"/><Relationship Id="rId4" Type="http://schemas.openxmlformats.org/officeDocument/2006/relationships/oleObject" Target="../embeddings/oleObject49.bin"/><Relationship Id="rId9" Type="http://schemas.openxmlformats.org/officeDocument/2006/relationships/oleObject" Target="../embeddings/oleObject54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oleObject" Target="../embeddings/oleObject68.bin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62.bin"/><Relationship Id="rId12" Type="http://schemas.openxmlformats.org/officeDocument/2006/relationships/oleObject" Target="../embeddings/oleObject6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61.bin"/><Relationship Id="rId11" Type="http://schemas.openxmlformats.org/officeDocument/2006/relationships/oleObject" Target="../embeddings/oleObject66.bin"/><Relationship Id="rId5" Type="http://schemas.openxmlformats.org/officeDocument/2006/relationships/oleObject" Target="../embeddings/oleObject60.bin"/><Relationship Id="rId15" Type="http://schemas.openxmlformats.org/officeDocument/2006/relationships/image" Target="../media/image78.png"/><Relationship Id="rId10" Type="http://schemas.openxmlformats.org/officeDocument/2006/relationships/oleObject" Target="../embeddings/oleObject65.bin"/><Relationship Id="rId4" Type="http://schemas.openxmlformats.org/officeDocument/2006/relationships/oleObject" Target="../embeddings/oleObject59.bin"/><Relationship Id="rId9" Type="http://schemas.openxmlformats.org/officeDocument/2006/relationships/oleObject" Target="../embeddings/oleObject64.bin"/><Relationship Id="rId1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phet.colorado.edu/en/simulation/fric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phet.colorado.edu/en/simulation/legecy/collision-la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11.bin"/><Relationship Id="rId10" Type="http://schemas.openxmlformats.org/officeDocument/2006/relationships/oleObject" Target="../embeddings/oleObject6.bin"/><Relationship Id="rId4" Type="http://schemas.openxmlformats.org/officeDocument/2006/relationships/image" Target="../media/image16.jpeg"/><Relationship Id="rId9" Type="http://schemas.openxmlformats.org/officeDocument/2006/relationships/oleObject" Target="../embeddings/oleObject5.bin"/><Relationship Id="rId14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oleObject" Target="../embeddings/oleObject22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6.bin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5.bin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4.bin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3.bin"/><Relationship Id="rId9" Type="http://schemas.openxmlformats.org/officeDocument/2006/relationships/oleObject" Target="../embeddings/oleObject18.bin"/><Relationship Id="rId14" Type="http://schemas.openxmlformats.org/officeDocument/2006/relationships/oleObject" Target="../embeddings/oleObject2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19400" y="304800"/>
            <a:ext cx="6019800" cy="18288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ru-RU" sz="66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ru-RU" sz="54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МЕХА</a:t>
            </a:r>
            <a:r>
              <a:rPr lang="en-US" sz="54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NIKA</a:t>
            </a:r>
            <a:endParaRPr lang="ru-RU" sz="5400" b="1" cap="all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90800" y="5486400"/>
            <a:ext cx="6400800" cy="838200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К.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P.Abduraxmanov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V.S.Xamidov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</a:p>
          <a:p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endParaRPr lang="ru-RU" sz="2800" b="1" dirty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1"/>
            <a:ext cx="1905000" cy="19050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3886200" y="3352800"/>
            <a:ext cx="3733800" cy="8382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36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3</a:t>
            </a:r>
            <a:r>
              <a:rPr kumimoji="0" lang="ru-RU" sz="36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</a:rPr>
              <a:t> – </a:t>
            </a:r>
            <a:r>
              <a:rPr lang="en-US" sz="3600" b="1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ma’ruza</a:t>
            </a:r>
            <a:r>
              <a:rPr lang="en-US" sz="36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endParaRPr kumimoji="0" lang="ru-RU" sz="3600" b="1" i="0" u="none" strike="noStrike" kern="1200" cap="none" spc="0" normalizeH="0" baseline="0" noProof="0" dirty="0" smtClean="0">
              <a:ln w="11430"/>
              <a:solidFill>
                <a:schemeClr val="tx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4800" y="2362200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FIZIKA KAFEDRASI </a:t>
            </a:r>
            <a:endParaRPr lang="ru-RU" b="1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-761206" y="3429000"/>
            <a:ext cx="6400006" cy="79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685800" y="5562600"/>
            <a:ext cx="10668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201</a:t>
            </a:r>
            <a:r>
              <a:rPr lang="en-US" sz="28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8</a:t>
            </a:r>
            <a:endParaRPr kumimoji="0" lang="ru-RU" sz="2800" b="1" i="0" u="none" strike="noStrike" kern="1200" cap="none" spc="0" normalizeH="0" baseline="0" noProof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9627" name="Picture 11" descr="D:\АНИМАЦИИ\My Pictures\1707200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3154057"/>
            <a:ext cx="1904999" cy="134174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304801" y="4724400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Fizika</a:t>
            </a:r>
            <a:r>
              <a:rPr lang="en-US" sz="28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4745" t="27780" r="9593" b="18555"/>
          <a:stretch>
            <a:fillRect/>
          </a:stretch>
        </p:blipFill>
        <p:spPr bwMode="auto">
          <a:xfrm>
            <a:off x="642910" y="1142984"/>
            <a:ext cx="7866586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500166" y="285728"/>
            <a:ext cx="6019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b="1" dirty="0" err="1" smtClean="0">
                <a:solidFill>
                  <a:schemeClr val="tx1"/>
                </a:solidFill>
              </a:rPr>
              <a:t>Fuko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mayatniginiń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modeli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3786182" y="1357298"/>
            <a:ext cx="1214446" cy="35719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ekvator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1371600"/>
            <a:ext cx="8534400" cy="2133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44" name="Скругленный прямоугольник 43"/>
          <p:cNvSpPr/>
          <p:nvPr/>
        </p:nvSpPr>
        <p:spPr>
          <a:xfrm>
            <a:off x="304800" y="152400"/>
            <a:ext cx="21336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228600" y="3733800"/>
            <a:ext cx="1676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93197" name="Object 13"/>
          <p:cNvGraphicFramePr>
            <a:graphicFrameLocks noChangeAspect="1"/>
          </p:cNvGraphicFramePr>
          <p:nvPr/>
        </p:nvGraphicFramePr>
        <p:xfrm>
          <a:off x="457200" y="1371600"/>
          <a:ext cx="8227291" cy="2133600"/>
        </p:xfrm>
        <a:graphic>
          <a:graphicData uri="http://schemas.openxmlformats.org/presentationml/2006/ole">
            <p:oleObj spid="_x0000_s200986" name="Equation" r:id="rId4" imgW="3251200" imgH="876300" progId="">
              <p:embed/>
            </p:oleObj>
          </a:graphicData>
        </a:graphic>
      </p:graphicFrame>
      <p:graphicFrame>
        <p:nvGraphicFramePr>
          <p:cNvPr id="93199" name="Object 15"/>
          <p:cNvGraphicFramePr>
            <a:graphicFrameLocks noChangeAspect="1"/>
          </p:cNvGraphicFramePr>
          <p:nvPr/>
        </p:nvGraphicFramePr>
        <p:xfrm>
          <a:off x="228600" y="3733800"/>
          <a:ext cx="1401366" cy="838200"/>
        </p:xfrm>
        <a:graphic>
          <a:graphicData uri="http://schemas.openxmlformats.org/presentationml/2006/ole">
            <p:oleObj spid="_x0000_s200987" name="Equation" r:id="rId5" imgW="710891" imgH="418918" progId="">
              <p:embed/>
            </p:oleObj>
          </a:graphicData>
        </a:graphic>
      </p:graphicFrame>
      <p:sp>
        <p:nvSpPr>
          <p:cNvPr id="37" name="Скругленный прямоугольник 36"/>
          <p:cNvSpPr/>
          <p:nvPr/>
        </p:nvSpPr>
        <p:spPr>
          <a:xfrm>
            <a:off x="228600" y="4800600"/>
            <a:ext cx="21336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228600" y="5867400"/>
            <a:ext cx="1676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93201" name="Object 17"/>
          <p:cNvGraphicFramePr>
            <a:graphicFrameLocks noChangeAspect="1"/>
          </p:cNvGraphicFramePr>
          <p:nvPr/>
        </p:nvGraphicFramePr>
        <p:xfrm>
          <a:off x="228600" y="4994612"/>
          <a:ext cx="1981200" cy="491787"/>
        </p:xfrm>
        <a:graphic>
          <a:graphicData uri="http://schemas.openxmlformats.org/presentationml/2006/ole">
            <p:oleObj spid="_x0000_s200988" name="Equation" r:id="rId6" imgW="901309" imgH="228501" progId="">
              <p:embed/>
            </p:oleObj>
          </a:graphicData>
        </a:graphic>
      </p:graphicFrame>
      <p:graphicFrame>
        <p:nvGraphicFramePr>
          <p:cNvPr id="93203" name="Object 19"/>
          <p:cNvGraphicFramePr>
            <a:graphicFrameLocks noChangeAspect="1"/>
          </p:cNvGraphicFramePr>
          <p:nvPr/>
        </p:nvGraphicFramePr>
        <p:xfrm>
          <a:off x="228599" y="6019800"/>
          <a:ext cx="1561171" cy="533400"/>
        </p:xfrm>
        <a:graphic>
          <a:graphicData uri="http://schemas.openxmlformats.org/presentationml/2006/ole">
            <p:oleObj spid="_x0000_s200989" name="Equation" r:id="rId7" imgW="799753" imgH="266584" progId="">
              <p:embed/>
            </p:oleObj>
          </a:graphicData>
        </a:graphic>
      </p:graphicFrame>
      <p:graphicFrame>
        <p:nvGraphicFramePr>
          <p:cNvPr id="93205" name="Object 21"/>
          <p:cNvGraphicFramePr>
            <a:graphicFrameLocks noChangeAspect="1"/>
          </p:cNvGraphicFramePr>
          <p:nvPr/>
        </p:nvGraphicFramePr>
        <p:xfrm>
          <a:off x="304800" y="304800"/>
          <a:ext cx="1965569" cy="457200"/>
        </p:xfrm>
        <a:graphic>
          <a:graphicData uri="http://schemas.openxmlformats.org/presentationml/2006/ole">
            <p:oleObj spid="_x0000_s200990" name="Equation" r:id="rId8" imgW="736280" imgH="177723" progId="">
              <p:embed/>
            </p:oleObj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2438400" y="3810000"/>
            <a:ext cx="632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Aylanıwshı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sanaq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sistemasına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salıstırǵanda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denege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tásir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etiwshi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kúsh</a:t>
            </a:r>
            <a:r>
              <a:rPr lang="en-US" sz="2400" b="1" dirty="0" smtClean="0">
                <a:solidFill>
                  <a:prstClr val="black"/>
                </a:solidFill>
              </a:rPr>
              <a:t>. </a:t>
            </a:r>
            <a:endParaRPr lang="ru-RU" sz="2400" b="1" dirty="0" smtClean="0">
              <a:solidFill>
                <a:prstClr val="black"/>
              </a:solidFill>
            </a:endParaRPr>
          </a:p>
          <a:p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38400" y="5867400"/>
            <a:ext cx="342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Oraydan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qashıwshı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kúsh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endParaRPr lang="ru-RU" sz="2400" b="1" dirty="0" smtClean="0">
              <a:solidFill>
                <a:prstClr val="black"/>
              </a:solidFill>
            </a:endParaRPr>
          </a:p>
          <a:p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438400" y="5029201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</a:rPr>
              <a:t>Koriolis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kúshi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endParaRPr lang="ru-RU" sz="2400" b="1" dirty="0" smtClean="0">
              <a:solidFill>
                <a:prstClr val="black"/>
              </a:solidFill>
            </a:endParaRPr>
          </a:p>
          <a:p>
            <a:endParaRPr lang="ru-RU" sz="2400" dirty="0">
              <a:solidFill>
                <a:prstClr val="black"/>
              </a:solidFill>
            </a:endParaRPr>
          </a:p>
        </p:txBody>
      </p:sp>
      <p:pic>
        <p:nvPicPr>
          <p:cNvPr id="16" name="Picture 3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0" y="126999"/>
            <a:ext cx="406400" cy="332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276600" y="126999"/>
            <a:ext cx="558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dirty="0" err="1" smtClean="0">
                <a:solidFill>
                  <a:prstClr val="black"/>
                </a:solidFill>
              </a:rPr>
              <a:t>Aylanıp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dirty="0" err="1" smtClean="0">
                <a:solidFill>
                  <a:prstClr val="black"/>
                </a:solidFill>
              </a:rPr>
              <a:t>atırǵan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dirty="0" err="1" smtClean="0">
                <a:solidFill>
                  <a:prstClr val="black"/>
                </a:solidFill>
              </a:rPr>
              <a:t>sanaq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dirty="0" err="1" smtClean="0">
                <a:solidFill>
                  <a:prstClr val="black"/>
                </a:solidFill>
              </a:rPr>
              <a:t>sistemasına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dirty="0" err="1" smtClean="0">
                <a:solidFill>
                  <a:prstClr val="black"/>
                </a:solidFill>
              </a:rPr>
              <a:t>salıstırǵanda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dirty="0" err="1" smtClean="0">
                <a:solidFill>
                  <a:prstClr val="black"/>
                </a:solidFill>
              </a:rPr>
              <a:t>tezlik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endParaRPr lang="ru-RU" b="1" dirty="0">
              <a:solidFill>
                <a:prstClr val="black"/>
              </a:solidFill>
            </a:endParaRPr>
          </a:p>
        </p:txBody>
      </p:sp>
      <p:pic>
        <p:nvPicPr>
          <p:cNvPr id="18" name="Picture 3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75" y="496331"/>
            <a:ext cx="288925" cy="356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357554" y="500042"/>
            <a:ext cx="569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</a:rPr>
              <a:t>Aylanbay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dirty="0" err="1" smtClean="0">
                <a:solidFill>
                  <a:prstClr val="black"/>
                </a:solidFill>
              </a:rPr>
              <a:t>atırǵan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dirty="0" err="1" smtClean="0">
                <a:solidFill>
                  <a:prstClr val="black"/>
                </a:solidFill>
              </a:rPr>
              <a:t>sanaq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dirty="0" err="1" smtClean="0">
                <a:solidFill>
                  <a:prstClr val="black"/>
                </a:solidFill>
              </a:rPr>
              <a:t>sistemasına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dirty="0" err="1" smtClean="0">
                <a:solidFill>
                  <a:prstClr val="black"/>
                </a:solidFill>
              </a:rPr>
              <a:t>salıstırǵanda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dirty="0" err="1" smtClean="0">
                <a:solidFill>
                  <a:prstClr val="black"/>
                </a:solidFill>
              </a:rPr>
              <a:t>tezlik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endParaRPr lang="ru-RU" b="1" dirty="0">
              <a:solidFill>
                <a:prstClr val="black"/>
              </a:solidFill>
            </a:endParaRPr>
          </a:p>
        </p:txBody>
      </p:sp>
      <p:pic>
        <p:nvPicPr>
          <p:cNvPr id="20" name="Picture 3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5" y="946150"/>
            <a:ext cx="365125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357554" y="857232"/>
            <a:ext cx="564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</a:rPr>
              <a:t>Aylanıp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dirty="0" err="1" smtClean="0">
                <a:solidFill>
                  <a:prstClr val="black"/>
                </a:solidFill>
              </a:rPr>
              <a:t>atırǵan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dirty="0" err="1" smtClean="0">
                <a:solidFill>
                  <a:prstClr val="black"/>
                </a:solidFill>
              </a:rPr>
              <a:t>sanaq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dirty="0" err="1" smtClean="0">
                <a:solidFill>
                  <a:prstClr val="black"/>
                </a:solidFill>
              </a:rPr>
              <a:t>sistemasınıń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dirty="0" err="1" smtClean="0">
                <a:solidFill>
                  <a:prstClr val="black"/>
                </a:solidFill>
              </a:rPr>
              <a:t>múyeshlik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dirty="0" err="1" smtClean="0">
                <a:solidFill>
                  <a:prstClr val="black"/>
                </a:solidFill>
              </a:rPr>
              <a:t>tezligi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endParaRPr lang="ru-RU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662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7159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Inerciya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kúshiniń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qásiyetleri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5410200"/>
          </a:xfrm>
          <a:ln w="28575"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ru-RU" b="1" dirty="0" smtClean="0"/>
              <a:t>	</a:t>
            </a:r>
            <a:r>
              <a:rPr lang="en-US" sz="2600" b="1" dirty="0" smtClean="0"/>
              <a:t>- </a:t>
            </a:r>
            <a:r>
              <a:rPr lang="en-US" sz="2600" b="1" dirty="0" err="1" smtClean="0"/>
              <a:t>inercial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sanaq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sistemalarında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inerciya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kúshleri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joq</a:t>
            </a:r>
            <a:r>
              <a:rPr lang="en-US" sz="2600" b="1" dirty="0" smtClean="0"/>
              <a:t>; </a:t>
            </a:r>
          </a:p>
          <a:p>
            <a:pPr>
              <a:buNone/>
            </a:pPr>
            <a:r>
              <a:rPr lang="en-US" sz="2600" b="1" dirty="0"/>
              <a:t> </a:t>
            </a:r>
            <a:r>
              <a:rPr lang="en-US" sz="2600" b="1" dirty="0" smtClean="0"/>
              <a:t>    - </a:t>
            </a:r>
            <a:r>
              <a:rPr lang="en-US" sz="2600" b="1" dirty="0" err="1" smtClean="0"/>
              <a:t>bir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tezleniwshi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sistemadan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ekinshisine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ótiwge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salıstırǵanda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inerciya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kúshleri</a:t>
            </a:r>
            <a:r>
              <a:rPr lang="en-US" sz="2600" b="1" dirty="0" smtClean="0"/>
              <a:t> invariant </a:t>
            </a:r>
            <a:r>
              <a:rPr lang="en-US" sz="2600" b="1" dirty="0" err="1" smtClean="0"/>
              <a:t>emes</a:t>
            </a:r>
            <a:r>
              <a:rPr lang="en-US" sz="2600" b="1" dirty="0" smtClean="0"/>
              <a:t>; </a:t>
            </a:r>
            <a:endParaRPr lang="ru-RU" sz="2600" b="1" dirty="0" smtClean="0"/>
          </a:p>
          <a:p>
            <a:pPr marL="0" lvl="0" indent="0">
              <a:buNone/>
            </a:pPr>
            <a:r>
              <a:rPr lang="en-US" sz="2600" b="1" dirty="0" smtClean="0"/>
              <a:t>     - </a:t>
            </a:r>
            <a:r>
              <a:rPr lang="en-US" sz="2600" b="1" dirty="0" err="1" smtClean="0"/>
              <a:t>inerciya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kúshleri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Nyutonnıń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úshinshi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nızamına</a:t>
            </a:r>
            <a:endParaRPr lang="en-US" sz="2600" b="1" dirty="0" smtClean="0"/>
          </a:p>
          <a:p>
            <a:pPr marL="0" lvl="0" indent="0">
              <a:buNone/>
            </a:pPr>
            <a:r>
              <a:rPr lang="en-US" sz="2600" b="1" dirty="0"/>
              <a:t> </a:t>
            </a:r>
            <a:r>
              <a:rPr lang="en-US" sz="2600" b="1" dirty="0" smtClean="0"/>
              <a:t>     </a:t>
            </a:r>
            <a:r>
              <a:rPr lang="en-US" sz="2600" b="1" dirty="0" err="1" smtClean="0"/>
              <a:t>boysınbaydı</a:t>
            </a:r>
            <a:r>
              <a:rPr lang="en-US" sz="2600" b="1" dirty="0" smtClean="0"/>
              <a:t>;</a:t>
            </a:r>
          </a:p>
          <a:p>
            <a:pPr marL="0" lvl="0" indent="0">
              <a:buNone/>
            </a:pPr>
            <a:r>
              <a:rPr lang="en-US" sz="2600" b="1" dirty="0" smtClean="0"/>
              <a:t>     - </a:t>
            </a:r>
            <a:r>
              <a:rPr lang="en-US" sz="2600" b="1" dirty="0" err="1" smtClean="0"/>
              <a:t>inercial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emes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sanaq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sistemasında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bolǵan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qálegen</a:t>
            </a:r>
            <a:r>
              <a:rPr lang="en-US" sz="2600" b="1" dirty="0" smtClean="0"/>
              <a:t>               </a:t>
            </a:r>
            <a:r>
              <a:rPr lang="en-US" sz="2600" b="1" dirty="0" err="1" smtClean="0"/>
              <a:t>denege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tásir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qılıwshı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inerciya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kúshi</a:t>
            </a:r>
            <a:r>
              <a:rPr lang="en-US" sz="2600" b="1" dirty="0" smtClean="0"/>
              <a:t> – </a:t>
            </a:r>
            <a:r>
              <a:rPr lang="en-US" sz="2600" b="1" dirty="0" err="1" smtClean="0"/>
              <a:t>sırtqı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kúsh</a:t>
            </a:r>
            <a:r>
              <a:rPr lang="en-US" sz="2600" b="1" dirty="0" smtClean="0"/>
              <a:t>;</a:t>
            </a:r>
          </a:p>
          <a:p>
            <a:pPr marL="0" lvl="0" indent="0">
              <a:buNone/>
            </a:pPr>
            <a:r>
              <a:rPr lang="en-US" sz="2600" b="1" dirty="0"/>
              <a:t> </a:t>
            </a:r>
            <a:r>
              <a:rPr lang="en-US" sz="2600" b="1" dirty="0" smtClean="0"/>
              <a:t>    - </a:t>
            </a:r>
            <a:r>
              <a:rPr lang="en-US" sz="2600" b="1" dirty="0" err="1" smtClean="0"/>
              <a:t>inerciya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kúshi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materiallıq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noqat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massasına</a:t>
            </a:r>
            <a:r>
              <a:rPr lang="en-US" sz="2600" b="1" dirty="0" smtClean="0"/>
              <a:t> </a:t>
            </a:r>
            <a:r>
              <a:rPr lang="ru-RU" sz="2600" b="1" dirty="0" smtClean="0"/>
              <a:t> </a:t>
            </a:r>
            <a:r>
              <a:rPr lang="en-US" sz="2600" b="1" dirty="0" err="1" smtClean="0"/>
              <a:t>proporcional</a:t>
            </a:r>
            <a:r>
              <a:rPr lang="en-US" sz="2600" b="1" dirty="0" smtClean="0"/>
              <a:t>; </a:t>
            </a:r>
            <a:endParaRPr lang="ru-RU" sz="2600" b="1" dirty="0" smtClean="0"/>
          </a:p>
          <a:p>
            <a:pPr marL="0" indent="0">
              <a:buNone/>
            </a:pPr>
            <a:r>
              <a:rPr lang="en-US" sz="2600" b="1" dirty="0" smtClean="0"/>
              <a:t>     - </a:t>
            </a:r>
            <a:r>
              <a:rPr lang="en-US" sz="2600" b="1" dirty="0" err="1" smtClean="0"/>
              <a:t>inerciya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kúshleri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tásiri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astındaǵı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materiallıq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noqatlardıń</a:t>
            </a:r>
            <a:r>
              <a:rPr lang="en-US" sz="2600" b="1" dirty="0" smtClean="0"/>
              <a:t>  </a:t>
            </a:r>
            <a:r>
              <a:rPr lang="en-US" sz="2600" b="1" dirty="0" err="1" smtClean="0"/>
              <a:t>háreketi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sırtqı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kúsh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maydanlarındaǵı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háreketlerine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uqsas</a:t>
            </a:r>
            <a:r>
              <a:rPr lang="en-US" sz="2600" b="1" dirty="0" smtClean="0"/>
              <a:t>. </a:t>
            </a:r>
            <a:endParaRPr lang="en-US" sz="2600" b="1" dirty="0"/>
          </a:p>
        </p:txBody>
      </p:sp>
    </p:spTree>
    <p:extLst>
      <p:ext uri="{BB962C8B-B14F-4D97-AF65-F5344CB8AC3E}">
        <p14:creationId xmlns="" xmlns:p14="http://schemas.microsoft.com/office/powerpoint/2010/main" val="287056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Скругленный прямоугольник 18"/>
          <p:cNvSpPr/>
          <p:nvPr/>
        </p:nvSpPr>
        <p:spPr>
          <a:xfrm>
            <a:off x="6172200" y="5334000"/>
            <a:ext cx="2362200" cy="12192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04800" y="3657600"/>
            <a:ext cx="8534400" cy="1371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dirty="0" smtClean="0"/>
          </a:p>
          <a:p>
            <a:pPr algn="just"/>
            <a:r>
              <a:rPr lang="ru-RU" sz="2400" dirty="0" smtClean="0"/>
              <a:t> 	</a:t>
            </a:r>
            <a:r>
              <a:rPr lang="en-US" sz="2400" b="1" dirty="0" err="1" smtClean="0"/>
              <a:t>Nyutonnıń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ekinshi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nızamınıń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ulıwma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ańlatpası</a:t>
            </a:r>
            <a:r>
              <a:rPr lang="en-US" sz="2400" b="1" dirty="0" smtClean="0"/>
              <a:t>: </a:t>
            </a:r>
            <a:r>
              <a:rPr lang="en-US" sz="2400" b="1" i="1" dirty="0" err="1" smtClean="0"/>
              <a:t>materiallıq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noqat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háreket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muǵdarınıń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waqıt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boyınsha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tuwındısı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denege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tásir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etiwshi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kúshke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teń</a:t>
            </a:r>
            <a:r>
              <a:rPr lang="en-US" sz="2400" b="1" i="1" dirty="0" smtClean="0"/>
              <a:t>. </a:t>
            </a:r>
            <a:endParaRPr lang="ru-RU" sz="2400" dirty="0" smtClean="0"/>
          </a:p>
          <a:p>
            <a:pPr algn="ctr"/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81000" y="1295400"/>
            <a:ext cx="8458200" cy="1752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2400" dirty="0" smtClean="0"/>
              <a:t>	</a:t>
            </a:r>
          </a:p>
          <a:p>
            <a:pPr algn="just"/>
            <a:r>
              <a:rPr lang="ru-RU" sz="2400" dirty="0" smtClean="0"/>
              <a:t>	</a:t>
            </a:r>
            <a:r>
              <a:rPr lang="en-US" sz="2400" b="1" dirty="0" err="1" smtClean="0"/>
              <a:t>Materiallıq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noqattıń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tezleniwi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tásir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baǵıtına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sáykes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kelip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usı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materiallıq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noqat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massasına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qatnasına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:</a:t>
            </a:r>
            <a:endParaRPr lang="ru-RU" sz="2400" dirty="0" smtClean="0"/>
          </a:p>
          <a:p>
            <a:pPr algn="ctr"/>
            <a:endParaRPr lang="ru-RU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019800" y="2514600"/>
            <a:ext cx="2362200" cy="10668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04800" y="5257800"/>
            <a:ext cx="5029200" cy="13716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457200" y="274638"/>
            <a:ext cx="8382000" cy="86836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Nyutonnıń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ekinshi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nızamı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7889" name="Object 1"/>
          <p:cNvGraphicFramePr>
            <a:graphicFrameLocks noChangeAspect="1"/>
          </p:cNvGraphicFramePr>
          <p:nvPr/>
        </p:nvGraphicFramePr>
        <p:xfrm>
          <a:off x="6705600" y="2514600"/>
          <a:ext cx="961465" cy="990600"/>
        </p:xfrm>
        <a:graphic>
          <a:graphicData uri="http://schemas.openxmlformats.org/presentationml/2006/ole">
            <p:oleObj spid="_x0000_s38222" name="Equation" r:id="rId4" imgW="418918" imgH="431613" progId="">
              <p:embed/>
            </p:oleObj>
          </a:graphicData>
        </a:graphic>
      </p:graphicFrame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7891" name="Object 3"/>
          <p:cNvGraphicFramePr>
            <a:graphicFrameLocks noChangeAspect="1"/>
          </p:cNvGraphicFramePr>
          <p:nvPr/>
        </p:nvGraphicFramePr>
        <p:xfrm>
          <a:off x="381000" y="5397500"/>
          <a:ext cx="4800600" cy="1039813"/>
        </p:xfrm>
        <a:graphic>
          <a:graphicData uri="http://schemas.openxmlformats.org/presentationml/2006/ole">
            <p:oleObj spid="_x0000_s38223" name="Equation" r:id="rId5" imgW="2222500" imgH="482600" progId="">
              <p:embed/>
            </p:oleObj>
          </a:graphicData>
        </a:graphic>
      </p:graphicFrame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7894" name="Object 6"/>
          <p:cNvGraphicFramePr>
            <a:graphicFrameLocks noChangeAspect="1"/>
          </p:cNvGraphicFramePr>
          <p:nvPr/>
        </p:nvGraphicFramePr>
        <p:xfrm>
          <a:off x="6781800" y="5410200"/>
          <a:ext cx="1219200" cy="978794"/>
        </p:xfrm>
        <a:graphic>
          <a:graphicData uri="http://schemas.openxmlformats.org/presentationml/2006/ole">
            <p:oleObj spid="_x0000_s38224" name="Equation" r:id="rId6" imgW="533169" imgH="431613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2"/>
          <p:cNvSpPr txBox="1">
            <a:spLocks/>
          </p:cNvSpPr>
          <p:nvPr/>
        </p:nvSpPr>
        <p:spPr>
          <a:xfrm>
            <a:off x="609600" y="457200"/>
            <a:ext cx="7620000" cy="3276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Bef>
                <a:spcPct val="20000"/>
              </a:spcBef>
            </a:pPr>
            <a:r>
              <a:rPr lang="uz-Cyrl-UZ" sz="2800" dirty="0" smtClean="0">
                <a:solidFill>
                  <a:prstClr val="black"/>
                </a:solidFill>
              </a:rPr>
              <a:t>		</a:t>
            </a:r>
            <a:r>
              <a:rPr lang="en-US" sz="2600" b="1" dirty="0" err="1" smtClean="0">
                <a:solidFill>
                  <a:prstClr val="black"/>
                </a:solidFill>
              </a:rPr>
              <a:t>Sırtqı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kúsh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tásirinde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dene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óziniń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háreket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tezligin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ózgertedi</a:t>
            </a:r>
            <a:r>
              <a:rPr lang="en-US" sz="2600" b="1" dirty="0" smtClean="0">
                <a:solidFill>
                  <a:prstClr val="black"/>
                </a:solidFill>
              </a:rPr>
              <a:t>, </a:t>
            </a:r>
            <a:r>
              <a:rPr lang="en-US" sz="2600" b="1" dirty="0" err="1" smtClean="0">
                <a:solidFill>
                  <a:prstClr val="black"/>
                </a:solidFill>
              </a:rPr>
              <a:t>tezleniwge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iye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boladı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yaki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óziniń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kórinisi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hám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ólshemlerin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ózgertiwi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múmkin</a:t>
            </a:r>
            <a:r>
              <a:rPr lang="en-US" sz="2600" b="1" dirty="0" smtClean="0">
                <a:solidFill>
                  <a:prstClr val="black"/>
                </a:solidFill>
              </a:rPr>
              <a:t> – </a:t>
            </a:r>
            <a:r>
              <a:rPr lang="en-US" sz="2600" b="1" dirty="0" err="1" smtClean="0">
                <a:solidFill>
                  <a:prstClr val="black"/>
                </a:solidFill>
              </a:rPr>
              <a:t>deformaciyalanadı</a:t>
            </a:r>
            <a:r>
              <a:rPr lang="en-US" sz="2600" b="1" dirty="0" smtClean="0">
                <a:solidFill>
                  <a:prstClr val="black"/>
                </a:solidFill>
              </a:rPr>
              <a:t>. </a:t>
            </a:r>
            <a:r>
              <a:rPr lang="en-US" sz="2600" b="1" dirty="0" err="1" smtClean="0">
                <a:solidFill>
                  <a:prstClr val="black"/>
                </a:solidFill>
              </a:rPr>
              <a:t>Kúsh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vektorlıq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shama</a:t>
            </a:r>
            <a:r>
              <a:rPr lang="en-US" sz="2600" b="1" dirty="0" smtClean="0">
                <a:solidFill>
                  <a:prstClr val="black"/>
                </a:solidFill>
              </a:rPr>
              <a:t>. </a:t>
            </a:r>
            <a:r>
              <a:rPr lang="en-US" sz="2600" b="1" dirty="0" err="1" smtClean="0">
                <a:solidFill>
                  <a:prstClr val="black"/>
                </a:solidFill>
              </a:rPr>
              <a:t>Waqıttıń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hár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bir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belgilengen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momentinde</a:t>
            </a:r>
            <a:r>
              <a:rPr lang="en-US" sz="2600" b="1" dirty="0" smtClean="0">
                <a:solidFill>
                  <a:prstClr val="black"/>
                </a:solidFill>
              </a:rPr>
              <a:t>, </a:t>
            </a:r>
            <a:r>
              <a:rPr lang="en-US" sz="2600" b="1" dirty="0" err="1" smtClean="0">
                <a:solidFill>
                  <a:prstClr val="black"/>
                </a:solidFill>
              </a:rPr>
              <a:t>kúsh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óziniń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mánisi</a:t>
            </a:r>
            <a:r>
              <a:rPr lang="en-US" sz="2600" b="1" dirty="0" smtClean="0">
                <a:solidFill>
                  <a:prstClr val="black"/>
                </a:solidFill>
              </a:rPr>
              <a:t>, </a:t>
            </a:r>
            <a:r>
              <a:rPr lang="en-US" sz="2600" b="1" dirty="0" err="1" smtClean="0">
                <a:solidFill>
                  <a:prstClr val="black"/>
                </a:solidFill>
              </a:rPr>
              <a:t>keńisliktegi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baǵıtı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hám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qaysı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noqatqa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túsirilgeni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menen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xarakterlenedi</a:t>
            </a:r>
            <a:r>
              <a:rPr lang="en-US" sz="2600" b="1" dirty="0" smtClean="0">
                <a:solidFill>
                  <a:prstClr val="black"/>
                </a:solidFill>
              </a:rPr>
              <a:t>. </a:t>
            </a:r>
            <a:endParaRPr lang="ru-RU" sz="2600" b="1" dirty="0">
              <a:solidFill>
                <a:prstClr val="black"/>
              </a:solidFill>
            </a:endParaRP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609600" y="3810000"/>
            <a:ext cx="7620000" cy="14097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indent="-342900" algn="just">
              <a:spcBef>
                <a:spcPct val="20000"/>
              </a:spcBef>
            </a:pPr>
            <a:r>
              <a:rPr lang="ru-RU" sz="2800" b="1" dirty="0" smtClean="0">
                <a:solidFill>
                  <a:srgbClr val="C00000"/>
                </a:solidFill>
              </a:rPr>
              <a:t>  		</a:t>
            </a:r>
            <a:r>
              <a:rPr lang="en-US" sz="2800" b="1" dirty="0" err="1" smtClean="0">
                <a:solidFill>
                  <a:srgbClr val="FF0000"/>
                </a:solidFill>
              </a:rPr>
              <a:t>Impuls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ru-RU" sz="2600" b="1" dirty="0" smtClean="0">
                <a:solidFill>
                  <a:prstClr val="black"/>
                </a:solidFill>
              </a:rPr>
              <a:t>– </a:t>
            </a:r>
            <a:r>
              <a:rPr lang="en-US" sz="2600" b="1" dirty="0" err="1" smtClean="0">
                <a:solidFill>
                  <a:prstClr val="black"/>
                </a:solidFill>
              </a:rPr>
              <a:t>materiallıq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noqattıń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i="1" dirty="0" smtClean="0">
                <a:solidFill>
                  <a:prstClr val="black"/>
                </a:solidFill>
              </a:rPr>
              <a:t>m </a:t>
            </a:r>
            <a:r>
              <a:rPr lang="en-US" sz="2600" b="1" dirty="0" err="1" smtClean="0">
                <a:solidFill>
                  <a:prstClr val="black"/>
                </a:solidFill>
              </a:rPr>
              <a:t>massasınıń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onıń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i="1" dirty="0" smtClean="0">
                <a:solidFill>
                  <a:prstClr val="black"/>
                </a:solidFill>
              </a:rPr>
              <a:t>v </a:t>
            </a:r>
            <a:r>
              <a:rPr lang="en-US" sz="2600" b="1" dirty="0" err="1" smtClean="0">
                <a:solidFill>
                  <a:prstClr val="black"/>
                </a:solidFill>
              </a:rPr>
              <a:t>tezligine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kóbeymesine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teń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bolǵan</a:t>
            </a:r>
            <a:r>
              <a:rPr lang="en-US" sz="2600" b="1" dirty="0" smtClean="0">
                <a:solidFill>
                  <a:prstClr val="black"/>
                </a:solidFill>
              </a:rPr>
              <a:t>, </a:t>
            </a:r>
            <a:r>
              <a:rPr lang="en-US" sz="2600" b="1" dirty="0" err="1" smtClean="0">
                <a:solidFill>
                  <a:prstClr val="black"/>
                </a:solidFill>
              </a:rPr>
              <a:t>tezlik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baǵıtına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iye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bolǵan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vektorlıq</a:t>
            </a:r>
            <a:r>
              <a:rPr lang="en-US" sz="2600" b="1" dirty="0" smtClean="0">
                <a:solidFill>
                  <a:prstClr val="black"/>
                </a:solidFill>
              </a:rPr>
              <a:t> </a:t>
            </a:r>
            <a:r>
              <a:rPr lang="en-US" sz="2600" b="1" dirty="0" err="1" smtClean="0">
                <a:solidFill>
                  <a:prstClr val="black"/>
                </a:solidFill>
              </a:rPr>
              <a:t>shama</a:t>
            </a:r>
            <a:r>
              <a:rPr lang="en-US" sz="2600" b="1" dirty="0" smtClean="0">
                <a:solidFill>
                  <a:prstClr val="black"/>
                </a:solidFill>
              </a:rPr>
              <a:t>. </a:t>
            </a:r>
            <a:r>
              <a:rPr lang="uz-Cyrl-UZ" sz="2600" b="1" dirty="0" smtClean="0">
                <a:solidFill>
                  <a:prstClr val="black"/>
                </a:solidFill>
              </a:rPr>
              <a:t> </a:t>
            </a:r>
            <a:endParaRPr lang="ru-RU" sz="2600" b="1" dirty="0" smtClean="0">
              <a:solidFill>
                <a:prstClr val="black"/>
              </a:solidFill>
            </a:endParaRPr>
          </a:p>
          <a:p>
            <a:pPr>
              <a:spcBef>
                <a:spcPct val="20000"/>
              </a:spcBef>
              <a:defRPr/>
            </a:pPr>
            <a:endParaRPr lang="ru-RU" sz="3200" dirty="0">
              <a:solidFill>
                <a:prstClr val="black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505200" y="5486400"/>
            <a:ext cx="21336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664987453"/>
              </p:ext>
            </p:extLst>
          </p:nvPr>
        </p:nvGraphicFramePr>
        <p:xfrm>
          <a:off x="3733800" y="5603015"/>
          <a:ext cx="1752600" cy="722722"/>
        </p:xfrm>
        <a:graphic>
          <a:graphicData uri="http://schemas.openxmlformats.org/presentationml/2006/ole">
            <p:oleObj spid="_x0000_s201784" name="Equation" r:id="rId4" imgW="571252" imgH="241195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3578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Скругленный прямоугольник 18"/>
          <p:cNvSpPr/>
          <p:nvPr/>
        </p:nvSpPr>
        <p:spPr>
          <a:xfrm>
            <a:off x="3714744" y="5715016"/>
            <a:ext cx="3505200" cy="990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00034" y="214290"/>
            <a:ext cx="8382000" cy="79216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Nyuton</a:t>
            </a:r>
            <a:r>
              <a:rPr lang="en-US" sz="3600" b="1" dirty="0" err="1" smtClean="0">
                <a:solidFill>
                  <a:schemeClr val="tx1"/>
                </a:solidFill>
              </a:rPr>
              <a:t>nıń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ekinshi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nızamınıń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integral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kórinisi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28600" y="1143000"/>
            <a:ext cx="8686800" cy="6001643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	</a:t>
            </a:r>
            <a:r>
              <a:rPr lang="en-US" sz="2400" b="1" dirty="0" err="1" smtClean="0"/>
              <a:t>Nyutonnıń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ekinshi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nızamına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tiykarlanıp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materiallıq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noqat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impulsiniń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ózgeriwi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materiallıq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noqatqa</a:t>
            </a:r>
            <a:r>
              <a:rPr lang="en-US" sz="2400" b="1" dirty="0" smtClean="0"/>
              <a:t> </a:t>
            </a:r>
            <a:r>
              <a:rPr lang="en-US" sz="2400" dirty="0" smtClean="0"/>
              <a:t> </a:t>
            </a:r>
            <a:r>
              <a:rPr lang="en-US" sz="2400" b="1" dirty="0" err="1" smtClean="0"/>
              <a:t>tásir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impulsine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. </a:t>
            </a:r>
            <a:r>
              <a:rPr lang="ru-RU" sz="2400" b="1" dirty="0" smtClean="0"/>
              <a:t> </a:t>
            </a:r>
            <a:endParaRPr lang="en-US" sz="2400" b="1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 algn="just"/>
            <a:r>
              <a:rPr lang="ru-RU" sz="2400" dirty="0" smtClean="0"/>
              <a:t>	</a:t>
            </a:r>
            <a:r>
              <a:rPr lang="en-US" sz="2400" b="1" dirty="0" err="1" smtClean="0"/>
              <a:t>Qálegen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waqıt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momentinde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deneniń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tezligi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tómendegishe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ańlatıladı</a:t>
            </a:r>
            <a:r>
              <a:rPr lang="en-US" sz="2400" b="1" dirty="0" smtClean="0"/>
              <a:t>: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ru-RU" sz="2400" dirty="0" smtClean="0"/>
          </a:p>
        </p:txBody>
      </p:sp>
      <p:pic>
        <p:nvPicPr>
          <p:cNvPr id="169989" name="Picture 5" descr="C:\Users\Оксана\Desktop\Снимок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2357430"/>
            <a:ext cx="8429684" cy="282892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6999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69990" name="Object 6"/>
          <p:cNvGraphicFramePr>
            <a:graphicFrameLocks noChangeAspect="1"/>
          </p:cNvGraphicFramePr>
          <p:nvPr/>
        </p:nvGraphicFramePr>
        <p:xfrm>
          <a:off x="3929058" y="5786454"/>
          <a:ext cx="3048000" cy="937846"/>
        </p:xfrm>
        <a:graphic>
          <a:graphicData uri="http://schemas.openxmlformats.org/presentationml/2006/ole">
            <p:oleObj spid="_x0000_s170099" name="Equation" r:id="rId5" imgW="1574800" imgH="4826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5943600" y="4495800"/>
            <a:ext cx="2362200" cy="1295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Object 1"/>
          <p:cNvGraphicFramePr>
            <a:graphicFrameLocks noChangeAspect="1"/>
          </p:cNvGraphicFramePr>
          <p:nvPr/>
        </p:nvGraphicFramePr>
        <p:xfrm>
          <a:off x="6477000" y="4495800"/>
          <a:ext cx="1219200" cy="1256145"/>
        </p:xfrm>
        <a:graphic>
          <a:graphicData uri="http://schemas.openxmlformats.org/presentationml/2006/ole">
            <p:oleObj spid="_x0000_s130287" name="Equation" r:id="rId7" imgW="418918" imgH="431613" progId="">
              <p:embed/>
            </p:oleObj>
          </a:graphicData>
        </a:graphic>
      </p:graphicFrame>
    </p:spTree>
    <p:controls>
      <p:control spid="130283" name="ShockwaveFlash1" r:id="rId2" imgW="4038095" imgH="3303888"/>
      <p:control spid="130284" name="ShockwaveFlash2" r:id="rId3" imgW="4013771" imgH="3283109"/>
      <p:control spid="130285" name="ShockwaveFlash3" r:id="rId4" imgW="4038095" imgH="3304762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62" name="Picture 2" descr="D:\МКЛ_11\ЛЕКЦИЯ 2\vzaimod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62"/>
            <a:ext cx="9144000" cy="6858000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123966" y="2667000"/>
            <a:ext cx="4448033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prstClr val="black"/>
                </a:solidFill>
              </a:rPr>
              <a:t>Dene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tezleniw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aladı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endParaRPr lang="ru-RU" sz="2800" dirty="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14400" y="282054"/>
            <a:ext cx="77724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800">
              <a:solidFill>
                <a:prstClr val="black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105400" y="4143380"/>
            <a:ext cx="40386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prstClr val="black"/>
                </a:solidFill>
              </a:rPr>
              <a:t>Dene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</a:rPr>
              <a:t>deformaciyalanadı</a:t>
            </a:r>
            <a:r>
              <a:rPr lang="en-US" sz="2800" b="1" dirty="0" smtClean="0">
                <a:solidFill>
                  <a:prstClr val="black"/>
                </a:solidFill>
              </a:rPr>
              <a:t> </a:t>
            </a:r>
            <a:endParaRPr lang="ru-RU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0389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0" y="36394"/>
            <a:ext cx="9144000" cy="6858000"/>
            <a:chOff x="0" y="0"/>
            <a:chExt cx="9144000" cy="6858000"/>
          </a:xfrm>
        </p:grpSpPr>
        <p:pic>
          <p:nvPicPr>
            <p:cNvPr id="41986" name="Picture 2" descr="D:\МКЛ_11\ЛЕКЦИЯ 2\slogensil.gi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</p:spPr>
        </p:pic>
        <p:sp>
          <p:nvSpPr>
            <p:cNvPr id="2" name="Прямоугольник 1"/>
            <p:cNvSpPr/>
            <p:nvPr/>
          </p:nvSpPr>
          <p:spPr>
            <a:xfrm>
              <a:off x="2590800" y="28433"/>
              <a:ext cx="3810000" cy="6858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 smtClean="0">
                  <a:solidFill>
                    <a:prstClr val="black"/>
                  </a:solidFill>
                  <a:cs typeface="Times New Roman" pitchFamily="18" charset="0"/>
                </a:rPr>
                <a:t>Kúshlerdi</a:t>
              </a:r>
              <a:r>
                <a:rPr lang="en-US" sz="3200" b="1" dirty="0" smtClean="0">
                  <a:solidFill>
                    <a:prstClr val="black"/>
                  </a:solidFill>
                  <a:cs typeface="Times New Roman" pitchFamily="18" charset="0"/>
                </a:rPr>
                <a:t> </a:t>
              </a:r>
              <a:r>
                <a:rPr lang="en-US" sz="3200" b="1" dirty="0" err="1" smtClean="0">
                  <a:solidFill>
                    <a:prstClr val="black"/>
                  </a:solidFill>
                  <a:cs typeface="Times New Roman" pitchFamily="18" charset="0"/>
                </a:rPr>
                <a:t>qosıw</a:t>
              </a:r>
              <a:r>
                <a:rPr lang="en-US" sz="3200" b="1" dirty="0" smtClean="0">
                  <a:solidFill>
                    <a:prstClr val="black"/>
                  </a:solidFill>
                  <a:cs typeface="Times New Roman" pitchFamily="18" charset="0"/>
                </a:rPr>
                <a:t> </a:t>
              </a:r>
              <a:endParaRPr lang="ru-RU" sz="3200" dirty="0">
                <a:solidFill>
                  <a:prstClr val="black"/>
                </a:solidFill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58262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05800" cy="7159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Oraylıq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kúshler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207168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r>
              <a:rPr lang="en-US" sz="2400" b="1" dirty="0" err="1" smtClean="0"/>
              <a:t>Ózara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tásirlesiwshi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denelerdiń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orayların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tutastırıwshı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sızıq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boylap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baǵıtlanǵan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kúshler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oraylıq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kúshler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. </a:t>
            </a:r>
            <a:endParaRPr lang="ru-RU" sz="2400" dirty="0" smtClean="0"/>
          </a:p>
          <a:p>
            <a:pPr algn="just"/>
            <a:r>
              <a:rPr lang="en-US" sz="2400" b="1" dirty="0" err="1" smtClean="0"/>
              <a:t>Qálegen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oraylıq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kúshler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konservativ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esaplanadı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oraylıq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tásirinde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deneler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potencial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energiyaǵa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iye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boladı</a:t>
            </a:r>
            <a:r>
              <a:rPr lang="en-US" sz="2400" b="1" dirty="0" smtClean="0"/>
              <a:t>.</a:t>
            </a:r>
            <a:r>
              <a:rPr lang="ru-RU" sz="2400" b="1" dirty="0" smtClean="0"/>
              <a:t> </a:t>
            </a:r>
            <a:endParaRPr lang="ru-RU" sz="2400" dirty="0" smtClean="0"/>
          </a:p>
          <a:p>
            <a:pPr>
              <a:buNone/>
            </a:pPr>
            <a:endParaRPr lang="ru-RU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pSp>
        <p:nvGrpSpPr>
          <p:cNvPr id="6" name="Группа 35"/>
          <p:cNvGrpSpPr/>
          <p:nvPr/>
        </p:nvGrpSpPr>
        <p:grpSpPr>
          <a:xfrm>
            <a:off x="500034" y="3546000"/>
            <a:ext cx="8341200" cy="3312000"/>
            <a:chOff x="457200" y="3546000"/>
            <a:chExt cx="8341200" cy="3312000"/>
          </a:xfrm>
        </p:grpSpPr>
        <p:sp>
          <p:nvSpPr>
            <p:cNvPr id="35" name="Скругленный прямоугольник 34"/>
            <p:cNvSpPr/>
            <p:nvPr/>
          </p:nvSpPr>
          <p:spPr>
            <a:xfrm>
              <a:off x="2362200" y="3810000"/>
              <a:ext cx="2362200" cy="1295400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21" name="Овал 20"/>
            <p:cNvSpPr/>
            <p:nvPr/>
          </p:nvSpPr>
          <p:spPr>
            <a:xfrm>
              <a:off x="5486400" y="3546000"/>
              <a:ext cx="3312000" cy="3312000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w="254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white"/>
                </a:solidFill>
              </a:endParaRPr>
            </a:p>
          </p:txBody>
        </p:sp>
        <p:sp>
          <p:nvSpPr>
            <p:cNvPr id="4" name="Овал 3"/>
            <p:cNvSpPr/>
            <p:nvPr/>
          </p:nvSpPr>
          <p:spPr>
            <a:xfrm>
              <a:off x="457200" y="5257800"/>
              <a:ext cx="1157318" cy="1162056"/>
            </a:xfrm>
            <a:prstGeom prst="ellipse">
              <a:avLst/>
            </a:prstGeom>
            <a:blipFill>
              <a:blip r:embed="rId5" cstate="print"/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w="254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white"/>
                </a:solidFill>
              </a:endParaRPr>
            </a:p>
          </p:txBody>
        </p:sp>
        <p:cxnSp>
          <p:nvCxnSpPr>
            <p:cNvPr id="15" name="Прямая соединительная линия 14"/>
            <p:cNvCxnSpPr/>
            <p:nvPr/>
          </p:nvCxnSpPr>
          <p:spPr>
            <a:xfrm flipV="1">
              <a:off x="4724400" y="5183188"/>
              <a:ext cx="2524132" cy="227012"/>
            </a:xfrm>
            <a:prstGeom prst="line">
              <a:avLst/>
            </a:prstGeom>
            <a:ln w="762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886200" y="5334000"/>
              <a:ext cx="3674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prstClr val="black"/>
                  </a:solidFill>
                </a:rPr>
                <a:t>r</a:t>
              </a:r>
              <a:endParaRPr lang="ru-RU" sz="4000" b="1" dirty="0">
                <a:solidFill>
                  <a:prstClr val="black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90800" y="4876800"/>
              <a:ext cx="420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solidFill>
                    <a:prstClr val="black"/>
                  </a:solidFill>
                </a:rPr>
                <a:t>F</a:t>
              </a:r>
              <a:endParaRPr lang="ru-RU" sz="4000" b="1" dirty="0">
                <a:solidFill>
                  <a:prstClr val="black"/>
                </a:solidFill>
              </a:endParaRPr>
            </a:p>
          </p:txBody>
        </p:sp>
        <p:cxnSp>
          <p:nvCxnSpPr>
            <p:cNvPr id="13" name="Прямая соединительная линия 12"/>
            <p:cNvCxnSpPr/>
            <p:nvPr/>
          </p:nvCxnSpPr>
          <p:spPr>
            <a:xfrm flipV="1">
              <a:off x="990600" y="5181600"/>
              <a:ext cx="6248400" cy="60960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/>
            <p:cNvCxnSpPr/>
            <p:nvPr/>
          </p:nvCxnSpPr>
          <p:spPr>
            <a:xfrm rot="10800000" flipV="1">
              <a:off x="990600" y="5562600"/>
              <a:ext cx="2514600" cy="228600"/>
            </a:xfrm>
            <a:prstGeom prst="line">
              <a:avLst/>
            </a:prstGeom>
            <a:ln w="762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105400" y="4648200"/>
              <a:ext cx="420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solidFill>
                    <a:prstClr val="black"/>
                  </a:solidFill>
                </a:rPr>
                <a:t>F</a:t>
              </a:r>
              <a:endParaRPr lang="ru-RU" sz="4000" b="1" dirty="0">
                <a:solidFill>
                  <a:prstClr val="black"/>
                </a:solidFill>
              </a:endParaRPr>
            </a:p>
          </p:txBody>
        </p:sp>
        <p:graphicFrame>
          <p:nvGraphicFramePr>
            <p:cNvPr id="25601" name="Object 1"/>
            <p:cNvGraphicFramePr>
              <a:graphicFrameLocks noChangeAspect="1"/>
            </p:cNvGraphicFramePr>
            <p:nvPr/>
          </p:nvGraphicFramePr>
          <p:xfrm>
            <a:off x="2438400" y="3886200"/>
            <a:ext cx="2151529" cy="1143000"/>
          </p:xfrm>
          <a:graphic>
            <a:graphicData uri="http://schemas.openxmlformats.org/presentationml/2006/ole">
              <p:oleObj spid="_x0000_s193024" name="Equation" r:id="rId6" imgW="736280" imgH="393529" progId="">
                <p:embed/>
              </p:oleObj>
            </a:graphicData>
          </a:graphic>
        </p:graphicFrame>
      </p:grpSp>
      <p:grpSp>
        <p:nvGrpSpPr>
          <p:cNvPr id="7" name="Группа 47"/>
          <p:cNvGrpSpPr/>
          <p:nvPr/>
        </p:nvGrpSpPr>
        <p:grpSpPr>
          <a:xfrm>
            <a:off x="857224" y="3786190"/>
            <a:ext cx="7239000" cy="2909885"/>
            <a:chOff x="719158" y="3786190"/>
            <a:chExt cx="7239000" cy="2909885"/>
          </a:xfrm>
        </p:grpSpPr>
        <p:sp>
          <p:nvSpPr>
            <p:cNvPr id="49" name="Скругленный прямоугольник 48"/>
            <p:cNvSpPr/>
            <p:nvPr/>
          </p:nvSpPr>
          <p:spPr>
            <a:xfrm>
              <a:off x="2357422" y="3786190"/>
              <a:ext cx="2971800" cy="1447800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black"/>
                </a:solidFill>
              </a:endParaRPr>
            </a:p>
          </p:txBody>
        </p:sp>
        <p:graphicFrame>
          <p:nvGraphicFramePr>
            <p:cNvPr id="50" name="Object 1"/>
            <p:cNvGraphicFramePr>
              <a:graphicFrameLocks noChangeAspect="1"/>
            </p:cNvGraphicFramePr>
            <p:nvPr/>
          </p:nvGraphicFramePr>
          <p:xfrm>
            <a:off x="2290794" y="3786190"/>
            <a:ext cx="3027362" cy="1420812"/>
          </p:xfrm>
          <a:graphic>
            <a:graphicData uri="http://schemas.openxmlformats.org/presentationml/2006/ole">
              <p:oleObj spid="_x0000_s193025" name="Equation" r:id="rId7" imgW="914400" imgH="431800" progId="">
                <p:embed/>
              </p:oleObj>
            </a:graphicData>
          </a:graphic>
        </p:graphicFrame>
        <p:cxnSp>
          <p:nvCxnSpPr>
            <p:cNvPr id="51" name="Прямая соединительная линия 50"/>
            <p:cNvCxnSpPr/>
            <p:nvPr/>
          </p:nvCxnSpPr>
          <p:spPr>
            <a:xfrm>
              <a:off x="2895600" y="5791200"/>
              <a:ext cx="2500330" cy="1588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Овал 51"/>
            <p:cNvSpPr/>
            <p:nvPr/>
          </p:nvSpPr>
          <p:spPr>
            <a:xfrm>
              <a:off x="2538410" y="5362572"/>
              <a:ext cx="785818" cy="78581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white"/>
                </a:solidFill>
              </a:endParaRPr>
            </a:p>
          </p:txBody>
        </p:sp>
        <p:sp>
          <p:nvSpPr>
            <p:cNvPr id="53" name="Овал 52"/>
            <p:cNvSpPr/>
            <p:nvPr/>
          </p:nvSpPr>
          <p:spPr>
            <a:xfrm>
              <a:off x="5395930" y="5362572"/>
              <a:ext cx="785818" cy="78581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576546" y="5143512"/>
              <a:ext cx="567784" cy="1015663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ru-RU" sz="6000" b="1" dirty="0" smtClean="0">
                  <a:solidFill>
                    <a:prstClr val="black"/>
                  </a:solidFill>
                </a:rPr>
                <a:t>+</a:t>
              </a:r>
              <a:endParaRPr lang="ru-RU" sz="6000" b="1" dirty="0">
                <a:solidFill>
                  <a:prstClr val="black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538806" y="5219696"/>
              <a:ext cx="567784" cy="1015663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ru-RU" sz="6000" b="1" dirty="0" smtClean="0">
                  <a:solidFill>
                    <a:prstClr val="black"/>
                  </a:solidFill>
                </a:rPr>
                <a:t>+</a:t>
              </a:r>
              <a:endParaRPr lang="ru-RU" sz="6000" b="1" dirty="0">
                <a:solidFill>
                  <a:prstClr val="black"/>
                </a:solidFill>
              </a:endParaRPr>
            </a:p>
          </p:txBody>
        </p:sp>
        <p:cxnSp>
          <p:nvCxnSpPr>
            <p:cNvPr id="56" name="Прямая со стрелкой 55"/>
            <p:cNvCxnSpPr/>
            <p:nvPr/>
          </p:nvCxnSpPr>
          <p:spPr>
            <a:xfrm rot="10800000">
              <a:off x="719158" y="5762620"/>
              <a:ext cx="1905000" cy="15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7" name="Object 6"/>
            <p:cNvGraphicFramePr>
              <a:graphicFrameLocks noChangeAspect="1"/>
            </p:cNvGraphicFramePr>
            <p:nvPr/>
          </p:nvGraphicFramePr>
          <p:xfrm>
            <a:off x="6586558" y="5013320"/>
            <a:ext cx="858838" cy="673100"/>
          </p:xfrm>
          <a:graphic>
            <a:graphicData uri="http://schemas.openxmlformats.org/presentationml/2006/ole">
              <p:oleObj spid="_x0000_s193026" name="Equation" r:id="rId8" imgW="164957" imgH="203024" progId="">
                <p:embed/>
              </p:oleObj>
            </a:graphicData>
          </a:graphic>
        </p:graphicFrame>
        <p:cxnSp>
          <p:nvCxnSpPr>
            <p:cNvPr id="58" name="Прямая со стрелкой 57"/>
            <p:cNvCxnSpPr/>
            <p:nvPr/>
          </p:nvCxnSpPr>
          <p:spPr>
            <a:xfrm>
              <a:off x="6129358" y="5762620"/>
              <a:ext cx="1828800" cy="15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9" name="Object 6"/>
            <p:cNvGraphicFramePr>
              <a:graphicFrameLocks noChangeAspect="1"/>
            </p:cNvGraphicFramePr>
            <p:nvPr/>
          </p:nvGraphicFramePr>
          <p:xfrm>
            <a:off x="1252558" y="5076820"/>
            <a:ext cx="858838" cy="673100"/>
          </p:xfrm>
          <a:graphic>
            <a:graphicData uri="http://schemas.openxmlformats.org/presentationml/2006/ole">
              <p:oleObj spid="_x0000_s193027" name="Equation" r:id="rId9" imgW="164957" imgH="203024" progId="">
                <p:embed/>
              </p:oleObj>
            </a:graphicData>
          </a:graphic>
        </p:graphicFrame>
        <p:graphicFrame>
          <p:nvGraphicFramePr>
            <p:cNvPr id="60" name="Object 5"/>
            <p:cNvGraphicFramePr>
              <a:graphicFrameLocks noChangeAspect="1"/>
            </p:cNvGraphicFramePr>
            <p:nvPr/>
          </p:nvGraphicFramePr>
          <p:xfrm>
            <a:off x="2590800" y="5943600"/>
            <a:ext cx="504825" cy="752475"/>
          </p:xfrm>
          <a:graphic>
            <a:graphicData uri="http://schemas.openxmlformats.org/presentationml/2006/ole">
              <p:oleObj spid="_x0000_s193028" name="Equation" r:id="rId10" imgW="152334" imgH="228501" progId="">
                <p:embed/>
              </p:oleObj>
            </a:graphicData>
          </a:graphic>
        </p:graphicFrame>
        <p:graphicFrame>
          <p:nvGraphicFramePr>
            <p:cNvPr id="61" name="Object 6"/>
            <p:cNvGraphicFramePr>
              <a:graphicFrameLocks noChangeAspect="1"/>
            </p:cNvGraphicFramePr>
            <p:nvPr/>
          </p:nvGraphicFramePr>
          <p:xfrm>
            <a:off x="5486400" y="5943600"/>
            <a:ext cx="547687" cy="752475"/>
          </p:xfrm>
          <a:graphic>
            <a:graphicData uri="http://schemas.openxmlformats.org/presentationml/2006/ole">
              <p:oleObj spid="_x0000_s193029" name="Equation" r:id="rId11" imgW="165028" imgH="228501" progId="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45324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43200" y="457200"/>
            <a:ext cx="6019800" cy="14478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ru-RU" sz="54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МЕХА</a:t>
            </a:r>
            <a:r>
              <a:rPr lang="en-US" sz="54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NIKA</a:t>
            </a:r>
            <a:r>
              <a:rPr lang="en-US" sz="54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endParaRPr lang="ru-RU" sz="5400" b="1" cap="all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90800" y="5143512"/>
            <a:ext cx="6400800" cy="1181088"/>
          </a:xfrm>
        </p:spPr>
        <p:txBody>
          <a:bodyPr>
            <a:noAutofit/>
          </a:bodyPr>
          <a:lstStyle/>
          <a:p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Qaraqalpaq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tiline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awdarmala</a:t>
            </a:r>
            <a:r>
              <a:rPr lang="en-US" sz="2800" b="1" dirty="0" err="1" smtClean="0">
                <a:solidFill>
                  <a:schemeClr val="tx1"/>
                </a:solidFill>
              </a:rPr>
              <a:t>ǵan</a:t>
            </a:r>
            <a:endParaRPr lang="en-US" sz="2800" b="1" dirty="0" smtClean="0">
              <a:solidFill>
                <a:schemeClr val="tx1"/>
              </a:solidFill>
            </a:endParaRPr>
          </a:p>
          <a:p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S.G.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Kaypnazarov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1"/>
            <a:ext cx="1905000" cy="19050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3886200" y="3352800"/>
            <a:ext cx="3733800" cy="8382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lang="en-US" sz="4000" b="1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lekciya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4000" b="1" i="0" u="none" strike="noStrike" kern="1200" cap="none" spc="0" normalizeH="0" baseline="0" noProof="0" dirty="0" smtClean="0">
              <a:ln w="11430"/>
              <a:solidFill>
                <a:schemeClr val="tx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4800" y="2285992"/>
            <a:ext cx="1905000" cy="121444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b="1" dirty="0" smtClean="0"/>
              <a:t>TÁBIYIY HÁM </a:t>
            </a:r>
            <a:r>
              <a:rPr lang="en-US" b="1" dirty="0" smtClean="0"/>
              <a:t>GUMANITAR </a:t>
            </a:r>
            <a:r>
              <a:rPr lang="uz-Cyrl-UZ" b="1" dirty="0" smtClean="0"/>
              <a:t>PÁNLER</a:t>
            </a:r>
            <a:endParaRPr lang="en-US" b="1" dirty="0" smtClean="0"/>
          </a:p>
          <a:p>
            <a:pPr algn="ctr"/>
            <a:r>
              <a:rPr lang="en-US" b="1" dirty="0" smtClean="0"/>
              <a:t>KAFEDRASÍ </a:t>
            </a:r>
            <a:endParaRPr lang="ru-RU" b="1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-761206" y="3429000"/>
            <a:ext cx="6400006" cy="79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714348" y="5857892"/>
            <a:ext cx="106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</a:t>
            </a:r>
            <a:r>
              <a:rPr kumimoji="0" lang="en-US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</a:t>
            </a:r>
            <a:endParaRPr kumimoji="0" lang="ru-RU" sz="2800" b="1" i="0" u="none" strike="noStrike" kern="1200" cap="none" spc="0" normalizeH="0" baseline="0" noProof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9627" name="Picture 11" descr="D:\АНИМАЦИИ\My Pictures\1707200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571876"/>
            <a:ext cx="1904999" cy="134174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285720" y="5000636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Fizika</a:t>
            </a:r>
            <a:r>
              <a:rPr lang="en-US" sz="28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/>
          <p:cNvSpPr/>
          <p:nvPr/>
        </p:nvSpPr>
        <p:spPr>
          <a:xfrm>
            <a:off x="685800" y="1371600"/>
            <a:ext cx="3124200" cy="990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prstClr val="black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86836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Súykeliw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kúshi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4403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559919145"/>
              </p:ext>
            </p:extLst>
          </p:nvPr>
        </p:nvGraphicFramePr>
        <p:xfrm>
          <a:off x="1371600" y="1371600"/>
          <a:ext cx="1981200" cy="774262"/>
        </p:xfrm>
        <a:graphic>
          <a:graphicData uri="http://schemas.openxmlformats.org/presentationml/2006/ole">
            <p:oleObj spid="_x0000_s189562" name="Equation" r:id="rId5" imgW="583947" imgH="228501" progId="">
              <p:embed/>
            </p:oleObj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304800" y="3962400"/>
            <a:ext cx="8610600" cy="2743200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2400" dirty="0" smtClean="0">
                <a:solidFill>
                  <a:prstClr val="black"/>
                </a:solidFill>
              </a:rPr>
              <a:t> </a:t>
            </a:r>
            <a:r>
              <a:rPr lang="ru-RU" sz="2400" b="1" i="1" dirty="0" smtClean="0">
                <a:solidFill>
                  <a:prstClr val="black"/>
                </a:solidFill>
              </a:rPr>
              <a:t>k</a:t>
            </a:r>
            <a:r>
              <a:rPr lang="ru-RU" sz="2400" b="1" dirty="0" smtClean="0">
                <a:solidFill>
                  <a:prstClr val="black"/>
                </a:solidFill>
              </a:rPr>
              <a:t>  — </a:t>
            </a:r>
            <a:r>
              <a:rPr lang="en-US" sz="2400" b="1" dirty="0" err="1" smtClean="0">
                <a:solidFill>
                  <a:prstClr val="black"/>
                </a:solidFill>
              </a:rPr>
              <a:t>dene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betiniń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halatına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baylanıslı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súykeliw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koefficienti</a:t>
            </a:r>
            <a:r>
              <a:rPr lang="en-US" sz="2400" b="1" dirty="0" smtClean="0">
                <a:solidFill>
                  <a:prstClr val="black"/>
                </a:solidFill>
              </a:rPr>
              <a:t>; </a:t>
            </a:r>
            <a:r>
              <a:rPr lang="ru-RU" sz="2400" b="1" dirty="0" smtClean="0">
                <a:solidFill>
                  <a:prstClr val="black"/>
                </a:solidFill>
              </a:rPr>
              <a:t> </a:t>
            </a:r>
          </a:p>
          <a:p>
            <a:pPr algn="just"/>
            <a:r>
              <a:rPr lang="ru-RU" sz="2400" b="1" i="1" dirty="0" smtClean="0">
                <a:solidFill>
                  <a:prstClr val="black"/>
                </a:solidFill>
              </a:rPr>
              <a:t>N</a:t>
            </a:r>
            <a:r>
              <a:rPr lang="en-US" sz="2400" b="1" dirty="0">
                <a:solidFill>
                  <a:prstClr val="black"/>
                </a:solidFill>
              </a:rPr>
              <a:t> </a:t>
            </a:r>
            <a:r>
              <a:rPr lang="ru-RU" sz="2400" b="1" dirty="0" smtClean="0">
                <a:solidFill>
                  <a:prstClr val="black"/>
                </a:solidFill>
              </a:rPr>
              <a:t>— </a:t>
            </a:r>
            <a:r>
              <a:rPr lang="en-US" sz="2400" b="1" dirty="0" err="1" smtClean="0">
                <a:solidFill>
                  <a:prstClr val="black"/>
                </a:solidFill>
              </a:rPr>
              <a:t>dene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betine</a:t>
            </a:r>
            <a:r>
              <a:rPr lang="en-US" sz="2400" b="1" dirty="0" smtClean="0">
                <a:solidFill>
                  <a:prstClr val="black"/>
                </a:solidFill>
              </a:rPr>
              <a:t> normal </a:t>
            </a:r>
            <a:r>
              <a:rPr lang="en-US" sz="2400" b="1" dirty="0" err="1" smtClean="0">
                <a:solidFill>
                  <a:prstClr val="black"/>
                </a:solidFill>
              </a:rPr>
              <a:t>boyınsha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baǵıtlanǵan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basım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kúshi</a:t>
            </a:r>
            <a:r>
              <a:rPr lang="en-US" sz="2400" b="1" dirty="0" smtClean="0">
                <a:solidFill>
                  <a:prstClr val="black"/>
                </a:solidFill>
              </a:rPr>
              <a:t>. </a:t>
            </a:r>
            <a:r>
              <a:rPr lang="en-US" sz="2400" b="1" dirty="0" err="1" smtClean="0">
                <a:solidFill>
                  <a:prstClr val="black"/>
                </a:solidFill>
              </a:rPr>
              <a:t>Súykeliw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kúshi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deneniń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basqa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dene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betinde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sırǵanawǵa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qarsılıq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kórsetetuǵın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kúsh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bolıp</a:t>
            </a:r>
            <a:r>
              <a:rPr lang="en-US" sz="2400" b="1" dirty="0" smtClean="0">
                <a:solidFill>
                  <a:prstClr val="black"/>
                </a:solidFill>
              </a:rPr>
              <a:t>, </a:t>
            </a:r>
            <a:r>
              <a:rPr lang="en-US" sz="2400" b="1" dirty="0" err="1" smtClean="0">
                <a:solidFill>
                  <a:prstClr val="black"/>
                </a:solidFill>
              </a:rPr>
              <a:t>deneniń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betine</a:t>
            </a:r>
            <a:r>
              <a:rPr lang="en-US" sz="2400" b="1" dirty="0" smtClean="0">
                <a:solidFill>
                  <a:prstClr val="black"/>
                </a:solidFill>
              </a:rPr>
              <a:t> normal </a:t>
            </a:r>
            <a:r>
              <a:rPr lang="en-US" sz="2400" b="1" dirty="0" err="1" smtClean="0">
                <a:solidFill>
                  <a:prstClr val="black"/>
                </a:solidFill>
              </a:rPr>
              <a:t>boyınsha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bergen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basım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kúshine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teń</a:t>
            </a:r>
            <a:r>
              <a:rPr lang="en-US" sz="2400" b="1" dirty="0" smtClean="0">
                <a:solidFill>
                  <a:prstClr val="black"/>
                </a:solidFill>
              </a:rPr>
              <a:t>. </a:t>
            </a:r>
            <a:endParaRPr lang="ru-RU" sz="2400" b="1" dirty="0" smtClean="0">
              <a:solidFill>
                <a:prstClr val="black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624652" y="1790700"/>
            <a:ext cx="623248" cy="381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Súy</a:t>
            </a:r>
            <a:endParaRPr lang="ru-RU" b="1" dirty="0">
              <a:solidFill>
                <a:prstClr val="black"/>
              </a:solidFill>
            </a:endParaRPr>
          </a:p>
        </p:txBody>
      </p:sp>
    </p:spTree>
    <p:controls>
      <p:control spid="189560" name="ShockwaveFlash2" r:id="rId2" imgW="4470214" imgH="3657143"/>
    </p:controls>
    <p:extLst>
      <p:ext uri="{BB962C8B-B14F-4D97-AF65-F5344CB8AC3E}">
        <p14:creationId xmlns="" xmlns:p14="http://schemas.microsoft.com/office/powerpoint/2010/main" val="223149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/>
          <p:cNvSpPr/>
          <p:nvPr/>
        </p:nvSpPr>
        <p:spPr>
          <a:xfrm>
            <a:off x="5257800" y="381000"/>
            <a:ext cx="3124200" cy="990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prstClr val="black"/>
              </a:solidFill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685800" y="4191000"/>
            <a:ext cx="3124200" cy="2209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prstClr val="black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685800" y="1371600"/>
            <a:ext cx="3124200" cy="990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prstClr val="black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3581400" cy="868362"/>
          </a:xfr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Awırlıq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kúshi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11265" name="Object 1"/>
          <p:cNvGraphicFramePr>
            <a:graphicFrameLocks noChangeAspect="1"/>
          </p:cNvGraphicFramePr>
          <p:nvPr/>
        </p:nvGraphicFramePr>
        <p:xfrm>
          <a:off x="1295400" y="1447800"/>
          <a:ext cx="1981200" cy="918117"/>
        </p:xfrm>
        <a:graphic>
          <a:graphicData uri="http://schemas.openxmlformats.org/presentationml/2006/ole">
            <p:oleObj spid="_x0000_s190844" name="Equation" r:id="rId5" imgW="520474" imgH="241195" progId="">
              <p:embed/>
            </p:oleObj>
          </a:graphicData>
        </a:graphic>
      </p:graphicFrame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112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639175139"/>
              </p:ext>
            </p:extLst>
          </p:nvPr>
        </p:nvGraphicFramePr>
        <p:xfrm>
          <a:off x="5465763" y="457200"/>
          <a:ext cx="2844800" cy="762000"/>
        </p:xfrm>
        <a:graphic>
          <a:graphicData uri="http://schemas.openxmlformats.org/presentationml/2006/ole">
            <p:oleObj spid="_x0000_s190845" name="Equation" r:id="rId6" imgW="863280" imgH="228600" progId="">
              <p:embed/>
            </p:oleObj>
          </a:graphicData>
        </a:graphic>
      </p:graphicFrame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1219200" y="4267200"/>
          <a:ext cx="2209800" cy="778864"/>
        </p:xfrm>
        <a:graphic>
          <a:graphicData uri="http://schemas.openxmlformats.org/presentationml/2006/ole">
            <p:oleObj spid="_x0000_s190846" name="Equation" r:id="rId7" imgW="863225" imgH="304668" progId="">
              <p:embed/>
            </p:oleObj>
          </a:graphicData>
        </a:graphic>
      </p:graphicFrame>
      <p:sp>
        <p:nvSpPr>
          <p:cNvPr id="11" name="Заголовок 1"/>
          <p:cNvSpPr txBox="1">
            <a:spLocks/>
          </p:cNvSpPr>
          <p:nvPr/>
        </p:nvSpPr>
        <p:spPr>
          <a:xfrm>
            <a:off x="381000" y="3048000"/>
            <a:ext cx="3581400" cy="86836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 err="1" smtClean="0">
                <a:solidFill>
                  <a:prstClr val="black"/>
                </a:solidFill>
              </a:rPr>
              <a:t>Deneniń</a:t>
            </a:r>
            <a:r>
              <a:rPr lang="en-US" sz="3600" b="1" dirty="0" smtClean="0">
                <a:solidFill>
                  <a:prstClr val="black"/>
                </a:solidFill>
              </a:rPr>
              <a:t> </a:t>
            </a:r>
            <a:r>
              <a:rPr lang="en-US" sz="3600" b="1" dirty="0" err="1" smtClean="0">
                <a:solidFill>
                  <a:prstClr val="black"/>
                </a:solidFill>
              </a:rPr>
              <a:t>awırlıǵı</a:t>
            </a:r>
            <a:r>
              <a:rPr lang="en-US" sz="3600" b="1" dirty="0" smtClean="0">
                <a:solidFill>
                  <a:prstClr val="black"/>
                </a:solidFill>
              </a:rPr>
              <a:t> </a:t>
            </a:r>
            <a:endParaRPr lang="ru-RU" sz="3600" dirty="0">
              <a:solidFill>
                <a:prstClr val="black"/>
              </a:solidFill>
            </a:endParaRPr>
          </a:p>
        </p:txBody>
      </p:sp>
      <p:graphicFrame>
        <p:nvGraphicFramePr>
          <p:cNvPr id="11271" name="Object 7"/>
          <p:cNvGraphicFramePr>
            <a:graphicFrameLocks noChangeAspect="1"/>
          </p:cNvGraphicFramePr>
          <p:nvPr/>
        </p:nvGraphicFramePr>
        <p:xfrm>
          <a:off x="1143000" y="5486400"/>
          <a:ext cx="2209800" cy="779463"/>
        </p:xfrm>
        <a:graphic>
          <a:graphicData uri="http://schemas.openxmlformats.org/presentationml/2006/ole">
            <p:oleObj spid="_x0000_s190847" name="Equation" r:id="rId8" imgW="863225" imgH="304668" progId="">
              <p:embed/>
            </p:oleObj>
          </a:graphicData>
        </a:graphic>
      </p:graphicFrame>
    </p:spTree>
    <p:controls>
      <p:control spid="190839" name="ShockwaveFlash2" r:id="rId2" imgW="4698967" imgH="3844568"/>
    </p:controls>
    <p:extLst>
      <p:ext uri="{BB962C8B-B14F-4D97-AF65-F5344CB8AC3E}">
        <p14:creationId xmlns="" xmlns:p14="http://schemas.microsoft.com/office/powerpoint/2010/main" val="135254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/>
          <p:cNvSpPr/>
          <p:nvPr/>
        </p:nvSpPr>
        <p:spPr>
          <a:xfrm>
            <a:off x="762000" y="4343400"/>
            <a:ext cx="36576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prstClr val="black"/>
              </a:solidFill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685800" y="1371600"/>
            <a:ext cx="38100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800" b="1" dirty="0">
              <a:solidFill>
                <a:prstClr val="black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4495800" cy="868362"/>
          </a:xfr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Serpimlilik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kúshi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1524000" y="1371600"/>
          <a:ext cx="2336800" cy="914400"/>
        </p:xfrm>
        <a:graphic>
          <a:graphicData uri="http://schemas.openxmlformats.org/presentationml/2006/ole">
            <p:oleObj spid="_x0000_s191696" name="Equation" r:id="rId5" imgW="558558" imgH="215806" progId="">
              <p:embed/>
            </p:oleObj>
          </a:graphicData>
        </a:graphic>
      </p:graphicFrame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43012" name="Object 4"/>
          <p:cNvGraphicFramePr>
            <a:graphicFrameLocks noChangeAspect="1"/>
          </p:cNvGraphicFramePr>
          <p:nvPr/>
        </p:nvGraphicFramePr>
        <p:xfrm>
          <a:off x="1600200" y="4343400"/>
          <a:ext cx="2084173" cy="838200"/>
        </p:xfrm>
        <a:graphic>
          <a:graphicData uri="http://schemas.openxmlformats.org/presentationml/2006/ole">
            <p:oleObj spid="_x0000_s191697" name="Equation" r:id="rId6" imgW="545626" imgH="215713" progId="">
              <p:embed/>
            </p:oleObj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228600" y="2438400"/>
            <a:ext cx="4800600" cy="1752600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 smtClean="0">
                <a:solidFill>
                  <a:prstClr val="black"/>
                </a:solidFill>
              </a:rPr>
              <a:t>r </a:t>
            </a:r>
            <a:r>
              <a:rPr lang="ru-RU" sz="2400" b="1" dirty="0" smtClean="0">
                <a:solidFill>
                  <a:prstClr val="black"/>
                </a:solidFill>
              </a:rPr>
              <a:t>— </a:t>
            </a:r>
            <a:r>
              <a:rPr lang="en-US" sz="2000" b="1" dirty="0" err="1" smtClean="0">
                <a:solidFill>
                  <a:prstClr val="black"/>
                </a:solidFill>
              </a:rPr>
              <a:t>deneniń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teń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salmaqlılıq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halatınan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jıljıwın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belgilewshi</a:t>
            </a:r>
            <a:r>
              <a:rPr lang="en-US" sz="2000" b="1" dirty="0" smtClean="0">
                <a:solidFill>
                  <a:prstClr val="black"/>
                </a:solidFill>
              </a:rPr>
              <a:t> radius – </a:t>
            </a:r>
            <a:r>
              <a:rPr lang="en-US" sz="2000" b="1" dirty="0" err="1" smtClean="0">
                <a:solidFill>
                  <a:prstClr val="black"/>
                </a:solidFill>
              </a:rPr>
              <a:t>vektor</a:t>
            </a:r>
            <a:r>
              <a:rPr lang="en-US" sz="2000" b="1" dirty="0" smtClean="0">
                <a:solidFill>
                  <a:prstClr val="black"/>
                </a:solidFill>
              </a:rPr>
              <a:t>, </a:t>
            </a:r>
          </a:p>
          <a:p>
            <a:pPr algn="ctr"/>
            <a:r>
              <a:rPr lang="ru-RU" sz="2400" b="1" i="1" dirty="0" smtClean="0">
                <a:solidFill>
                  <a:prstClr val="black"/>
                </a:solidFill>
              </a:rPr>
              <a:t>k </a:t>
            </a:r>
            <a:r>
              <a:rPr lang="ru-RU" sz="2400" b="1" dirty="0" smtClean="0">
                <a:solidFill>
                  <a:prstClr val="black"/>
                </a:solidFill>
              </a:rPr>
              <a:t>— </a:t>
            </a:r>
            <a:r>
              <a:rPr lang="uz-Cyrl-UZ" sz="24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deneniń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serpimlilik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qásiyetine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baylanıslı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bolǵan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proporcionallıq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koefficienti</a:t>
            </a:r>
            <a:r>
              <a:rPr lang="en-US" sz="2000" b="1" dirty="0" smtClean="0">
                <a:solidFill>
                  <a:prstClr val="black"/>
                </a:solidFill>
              </a:rPr>
              <a:t>.</a:t>
            </a:r>
            <a:endParaRPr lang="ru-RU" sz="2400" b="1" dirty="0">
              <a:solidFill>
                <a:prstClr val="black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04800" y="5334000"/>
            <a:ext cx="4724400" cy="1219200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1" i="1" dirty="0" smtClean="0">
                <a:solidFill>
                  <a:prstClr val="black"/>
                </a:solidFill>
              </a:rPr>
              <a:t>k</a:t>
            </a:r>
            <a:r>
              <a:rPr lang="ru-RU" sz="2000" b="1" dirty="0" smtClean="0">
                <a:solidFill>
                  <a:prstClr val="black"/>
                </a:solidFill>
              </a:rPr>
              <a:t>  —  </a:t>
            </a:r>
            <a:r>
              <a:rPr lang="en-US" sz="2000" b="1" dirty="0" err="1" smtClean="0">
                <a:solidFill>
                  <a:prstClr val="black"/>
                </a:solidFill>
              </a:rPr>
              <a:t>prujinanıń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qattılıǵı</a:t>
            </a:r>
            <a:r>
              <a:rPr lang="en-US" sz="2000" b="1" dirty="0" smtClean="0">
                <a:solidFill>
                  <a:prstClr val="black"/>
                </a:solidFill>
              </a:rPr>
              <a:t>, </a:t>
            </a:r>
            <a:r>
              <a:rPr lang="ru-RU" sz="2000" b="1" dirty="0" smtClean="0">
                <a:solidFill>
                  <a:prstClr val="black"/>
                </a:solidFill>
              </a:rPr>
              <a:t> </a:t>
            </a:r>
            <a:endParaRPr lang="en-US" sz="2000" b="1" dirty="0" smtClean="0">
              <a:solidFill>
                <a:prstClr val="black"/>
              </a:solidFill>
            </a:endParaRPr>
          </a:p>
          <a:p>
            <a:pPr algn="ctr"/>
            <a:r>
              <a:rPr lang="ru-RU" sz="2000" b="1" dirty="0" smtClean="0">
                <a:solidFill>
                  <a:prstClr val="black"/>
                </a:solidFill>
              </a:rPr>
              <a:t>x – </a:t>
            </a:r>
            <a:r>
              <a:rPr lang="en-US" sz="2000" b="1" dirty="0" err="1" smtClean="0">
                <a:solidFill>
                  <a:prstClr val="black"/>
                </a:solidFill>
              </a:rPr>
              <a:t>serpimli</a:t>
            </a:r>
            <a:r>
              <a:rPr lang="en-US" sz="20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</a:rPr>
              <a:t>deformaciya</a:t>
            </a:r>
            <a:r>
              <a:rPr lang="ru-RU" sz="2000" b="1" dirty="0" smtClean="0">
                <a:solidFill>
                  <a:prstClr val="black"/>
                </a:solidFill>
              </a:rPr>
              <a:t>.</a:t>
            </a:r>
            <a:endParaRPr lang="ru-RU" sz="2000" b="1" dirty="0">
              <a:solidFill>
                <a:prstClr val="black"/>
              </a:solidFill>
            </a:endParaRPr>
          </a:p>
        </p:txBody>
      </p:sp>
    </p:spTree>
    <p:controls>
      <p:control spid="191693" name="ShockwaveFlash2" r:id="rId2" imgW="4648849" imgH="3804025"/>
    </p:controls>
    <p:extLst>
      <p:ext uri="{BB962C8B-B14F-4D97-AF65-F5344CB8AC3E}">
        <p14:creationId xmlns="" xmlns:p14="http://schemas.microsoft.com/office/powerpoint/2010/main" val="159647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/>
          <p:cNvSpPr/>
          <p:nvPr/>
        </p:nvSpPr>
        <p:spPr>
          <a:xfrm>
            <a:off x="6248400" y="4267200"/>
            <a:ext cx="2362200" cy="1143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457200" y="274638"/>
            <a:ext cx="8229600" cy="8683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Nyutonnıń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úshinshi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nızamı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81000" y="1219200"/>
            <a:ext cx="8458200" cy="1981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Materiallıq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noqat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yaki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denelerdiń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– </a:t>
            </a:r>
            <a:r>
              <a:rPr lang="en-US" sz="2400" b="1" dirty="0" err="1" smtClean="0"/>
              <a:t>birine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tásiri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ózara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xarakterine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iye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bul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moduli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boyınsha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bolıp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– </a:t>
            </a:r>
            <a:r>
              <a:rPr lang="en-US" sz="2400" b="1" dirty="0" err="1" smtClean="0"/>
              <a:t>birine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qarama</a:t>
            </a:r>
            <a:r>
              <a:rPr lang="en-US" sz="2400" b="1" dirty="0" smtClean="0"/>
              <a:t> – </a:t>
            </a:r>
            <a:r>
              <a:rPr lang="en-US" sz="2400" b="1" dirty="0" err="1" smtClean="0"/>
              <a:t>qarsı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baǵıtlanǵan</a:t>
            </a:r>
            <a:r>
              <a:rPr lang="en-US" sz="2400" b="1" dirty="0" smtClean="0"/>
              <a:t>: </a:t>
            </a:r>
            <a:endParaRPr lang="ru-RU" b="1" dirty="0"/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6865" name="Object 1"/>
          <p:cNvGraphicFramePr>
            <a:graphicFrameLocks noChangeAspect="1"/>
          </p:cNvGraphicFramePr>
          <p:nvPr/>
        </p:nvGraphicFramePr>
        <p:xfrm>
          <a:off x="6477000" y="4419600"/>
          <a:ext cx="1905000" cy="726650"/>
        </p:xfrm>
        <a:graphic>
          <a:graphicData uri="http://schemas.openxmlformats.org/presentationml/2006/ole">
            <p:oleObj spid="_x0000_s37018" name="Equation" r:id="rId5" imgW="672808" imgH="253890" progId="">
              <p:embed/>
            </p:oleObj>
          </a:graphicData>
        </a:graphic>
      </p:graphicFrame>
    </p:spTree>
    <p:controls>
      <p:control spid="37016" name="ShockwaveFlash2" r:id="rId2" imgW="4038095" imgH="3303888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/>
          <p:cNvSpPr/>
          <p:nvPr/>
        </p:nvSpPr>
        <p:spPr>
          <a:xfrm>
            <a:off x="4800600" y="4191000"/>
            <a:ext cx="4038600" cy="1143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4800600" y="2286000"/>
            <a:ext cx="4038600" cy="685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472" y="214290"/>
            <a:ext cx="8229600" cy="7159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Oraylıq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absolyut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serpimli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soqlıǵısıw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648200" y="1219200"/>
            <a:ext cx="4267200" cy="4724400"/>
          </a:xfrm>
          <a:noFill/>
          <a:ln w="28575"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ru-RU" sz="2400" b="1" dirty="0" smtClean="0"/>
              <a:t>    </a:t>
            </a:r>
            <a:r>
              <a:rPr lang="en-US" sz="2400" b="1" dirty="0" err="1" smtClean="0"/>
              <a:t>Impulstiń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saqlanıw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nızamı</a:t>
            </a:r>
            <a:r>
              <a:rPr lang="en-US" sz="2400" b="1" dirty="0" smtClean="0"/>
              <a:t> </a:t>
            </a:r>
          </a:p>
          <a:p>
            <a:pPr algn="ctr">
              <a:buNone/>
            </a:pPr>
            <a:r>
              <a:rPr lang="ru-RU" sz="2400" b="1" dirty="0" smtClean="0"/>
              <a:t> </a:t>
            </a:r>
          </a:p>
          <a:p>
            <a:pPr>
              <a:buNone/>
            </a:pPr>
            <a:r>
              <a:rPr lang="ru-RU" b="1" dirty="0" smtClean="0"/>
              <a:t>    </a:t>
            </a:r>
          </a:p>
          <a:p>
            <a:pPr algn="ctr">
              <a:buNone/>
            </a:pPr>
            <a:r>
              <a:rPr lang="ru-RU" b="1" dirty="0" smtClean="0"/>
              <a:t>  </a:t>
            </a:r>
          </a:p>
          <a:p>
            <a:pPr algn="ctr">
              <a:buNone/>
            </a:pPr>
            <a:r>
              <a:rPr lang="ru-RU" sz="2400" b="1" dirty="0" smtClean="0"/>
              <a:t> 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mexanikalıq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saqlanıw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nızamı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orınlanadı</a:t>
            </a:r>
            <a:r>
              <a:rPr lang="en-US" sz="2400" b="1" dirty="0" smtClean="0"/>
              <a:t>. </a:t>
            </a:r>
            <a:r>
              <a:rPr lang="ru-RU" sz="2400" dirty="0" smtClean="0"/>
              <a:t> </a:t>
            </a:r>
          </a:p>
          <a:p>
            <a:pPr>
              <a:buNone/>
            </a:pP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04800" y="2590800"/>
            <a:ext cx="3733800" cy="22860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762000" y="2057400"/>
            <a:ext cx="533400" cy="533400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3124200" y="1981200"/>
            <a:ext cx="609600" cy="609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rot="10800000">
            <a:off x="2362200" y="2286000"/>
            <a:ext cx="9906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1066800" y="2286000"/>
            <a:ext cx="9906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762000" y="1447800"/>
          <a:ext cx="542925" cy="584511"/>
        </p:xfrm>
        <a:graphic>
          <a:graphicData uri="http://schemas.openxmlformats.org/presentationml/2006/ole">
            <p:oleObj spid="_x0000_s195382" name="Equation" r:id="rId4" imgW="203112" imgH="228501" progId="">
              <p:embed/>
            </p:oleObj>
          </a:graphicData>
        </a:graphic>
      </p:graphicFrame>
      <p:graphicFrame>
        <p:nvGraphicFramePr>
          <p:cNvPr id="35844" name="Object 4"/>
          <p:cNvGraphicFramePr>
            <a:graphicFrameLocks noChangeAspect="1"/>
          </p:cNvGraphicFramePr>
          <p:nvPr/>
        </p:nvGraphicFramePr>
        <p:xfrm>
          <a:off x="3124200" y="1371600"/>
          <a:ext cx="576263" cy="584200"/>
        </p:xfrm>
        <a:graphic>
          <a:graphicData uri="http://schemas.openxmlformats.org/presentationml/2006/ole">
            <p:oleObj spid="_x0000_s195383" name="Equation" r:id="rId5" imgW="215806" imgH="228501" progId="">
              <p:embed/>
            </p:oleObj>
          </a:graphicData>
        </a:graphic>
      </p:graphicFrame>
      <p:graphicFrame>
        <p:nvGraphicFramePr>
          <p:cNvPr id="35846" name="Object 6"/>
          <p:cNvGraphicFramePr>
            <a:graphicFrameLocks noChangeAspect="1"/>
          </p:cNvGraphicFramePr>
          <p:nvPr/>
        </p:nvGraphicFramePr>
        <p:xfrm>
          <a:off x="1447800" y="1447800"/>
          <a:ext cx="441325" cy="615950"/>
        </p:xfrm>
        <a:graphic>
          <a:graphicData uri="http://schemas.openxmlformats.org/presentationml/2006/ole">
            <p:oleObj spid="_x0000_s195384" name="Equation" r:id="rId6" imgW="164957" imgH="241091" progId="">
              <p:embed/>
            </p:oleObj>
          </a:graphicData>
        </a:graphic>
      </p:graphicFrame>
      <p:graphicFrame>
        <p:nvGraphicFramePr>
          <p:cNvPr id="35847" name="Object 7"/>
          <p:cNvGraphicFramePr>
            <a:graphicFrameLocks noChangeAspect="1"/>
          </p:cNvGraphicFramePr>
          <p:nvPr/>
        </p:nvGraphicFramePr>
        <p:xfrm>
          <a:off x="2362200" y="1447800"/>
          <a:ext cx="474663" cy="615950"/>
        </p:xfrm>
        <a:graphic>
          <a:graphicData uri="http://schemas.openxmlformats.org/presentationml/2006/ole">
            <p:oleObj spid="_x0000_s195385" name="Equation" r:id="rId7" imgW="177646" imgH="241091" progId="">
              <p:embed/>
            </p:oleObj>
          </a:graphicData>
        </a:graphic>
      </p:graphicFrame>
      <p:sp>
        <p:nvSpPr>
          <p:cNvPr id="18" name="Прямоугольник 17"/>
          <p:cNvSpPr/>
          <p:nvPr/>
        </p:nvSpPr>
        <p:spPr>
          <a:xfrm>
            <a:off x="304800" y="5562600"/>
            <a:ext cx="3733800" cy="22860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1219200" y="5029200"/>
            <a:ext cx="533400" cy="533400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2667000" y="4953000"/>
            <a:ext cx="609600" cy="609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 flipV="1">
            <a:off x="2971800" y="5257800"/>
            <a:ext cx="11430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rot="10800000">
            <a:off x="381000" y="5257800"/>
            <a:ext cx="10668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3"/>
          <p:cNvGraphicFramePr>
            <a:graphicFrameLocks noChangeAspect="1"/>
          </p:cNvGraphicFramePr>
          <p:nvPr/>
        </p:nvGraphicFramePr>
        <p:xfrm>
          <a:off x="1295400" y="4419600"/>
          <a:ext cx="542925" cy="584511"/>
        </p:xfrm>
        <a:graphic>
          <a:graphicData uri="http://schemas.openxmlformats.org/presentationml/2006/ole">
            <p:oleObj spid="_x0000_s195386" name="Equation" r:id="rId8" imgW="203112" imgH="228501" progId="">
              <p:embed/>
            </p:oleObj>
          </a:graphicData>
        </a:graphic>
      </p:graphicFrame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2667000" y="4419600"/>
          <a:ext cx="576263" cy="584200"/>
        </p:xfrm>
        <a:graphic>
          <a:graphicData uri="http://schemas.openxmlformats.org/presentationml/2006/ole">
            <p:oleObj spid="_x0000_s195387" name="Equation" r:id="rId9" imgW="215806" imgH="228501" progId="">
              <p:embed/>
            </p:oleObj>
          </a:graphicData>
        </a:graphic>
      </p:graphicFrame>
      <p:graphicFrame>
        <p:nvGraphicFramePr>
          <p:cNvPr id="25" name="Object 6"/>
          <p:cNvGraphicFramePr>
            <a:graphicFrameLocks noChangeAspect="1"/>
          </p:cNvGraphicFramePr>
          <p:nvPr/>
        </p:nvGraphicFramePr>
        <p:xfrm>
          <a:off x="457200" y="4495800"/>
          <a:ext cx="406400" cy="584200"/>
        </p:xfrm>
        <a:graphic>
          <a:graphicData uri="http://schemas.openxmlformats.org/presentationml/2006/ole">
            <p:oleObj spid="_x0000_s195388" name="Equation" r:id="rId10" imgW="152334" imgH="228501" progId="">
              <p:embed/>
            </p:oleObj>
          </a:graphicData>
        </a:graphic>
      </p:graphicFrame>
      <p:graphicFrame>
        <p:nvGraphicFramePr>
          <p:cNvPr id="26" name="Object 7"/>
          <p:cNvGraphicFramePr>
            <a:graphicFrameLocks noChangeAspect="1"/>
          </p:cNvGraphicFramePr>
          <p:nvPr/>
        </p:nvGraphicFramePr>
        <p:xfrm>
          <a:off x="3657600" y="4572000"/>
          <a:ext cx="439737" cy="584200"/>
        </p:xfrm>
        <a:graphic>
          <a:graphicData uri="http://schemas.openxmlformats.org/presentationml/2006/ole">
            <p:oleObj spid="_x0000_s195389" name="Equation" r:id="rId11" imgW="165028" imgH="228501" progId="">
              <p:embed/>
            </p:oleObj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1219200" y="2971801"/>
            <a:ext cx="220980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prstClr val="black"/>
                </a:solidFill>
              </a:rPr>
              <a:t>    </a:t>
            </a:r>
            <a:r>
              <a:rPr lang="en-US" sz="2400" b="1" dirty="0" err="1" smtClean="0">
                <a:solidFill>
                  <a:prstClr val="black"/>
                </a:solidFill>
              </a:rPr>
              <a:t>Soqlıǵısıwǵa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shekem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endParaRPr lang="ru-RU" sz="2400" b="1" dirty="0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90600" y="5943600"/>
            <a:ext cx="2590800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prstClr val="black"/>
                </a:solidFill>
              </a:rPr>
              <a:t>   </a:t>
            </a:r>
            <a:r>
              <a:rPr lang="en-US" sz="2400" b="1" dirty="0" err="1" smtClean="0">
                <a:solidFill>
                  <a:prstClr val="black"/>
                </a:solidFill>
              </a:rPr>
              <a:t>Soqlıǵısıwdan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keyin</a:t>
            </a:r>
            <a:endParaRPr lang="ru-RU" sz="2400" b="1" dirty="0">
              <a:solidFill>
                <a:prstClr val="black"/>
              </a:solidFill>
            </a:endParaRPr>
          </a:p>
        </p:txBody>
      </p:sp>
      <p:sp>
        <p:nvSpPr>
          <p:cNvPr id="3585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35852" name="Object 12"/>
          <p:cNvGraphicFramePr>
            <a:graphicFrameLocks noChangeAspect="1"/>
          </p:cNvGraphicFramePr>
          <p:nvPr/>
        </p:nvGraphicFramePr>
        <p:xfrm>
          <a:off x="4876800" y="4343400"/>
          <a:ext cx="3886200" cy="930915"/>
        </p:xfrm>
        <a:graphic>
          <a:graphicData uri="http://schemas.openxmlformats.org/presentationml/2006/ole">
            <p:oleObj spid="_x0000_s195390" name="Equation" r:id="rId12" imgW="1765300" imgH="419100" progId="">
              <p:embed/>
            </p:oleObj>
          </a:graphicData>
        </a:graphic>
      </p:graphicFrame>
      <p:graphicFrame>
        <p:nvGraphicFramePr>
          <p:cNvPr id="3585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428959589"/>
              </p:ext>
            </p:extLst>
          </p:nvPr>
        </p:nvGraphicFramePr>
        <p:xfrm>
          <a:off x="4876800" y="2286000"/>
          <a:ext cx="3962400" cy="685800"/>
        </p:xfrm>
        <a:graphic>
          <a:graphicData uri="http://schemas.openxmlformats.org/presentationml/2006/ole">
            <p:oleObj spid="_x0000_s195391" name="Equation" r:id="rId13" imgW="1574800" imgH="228600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35693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Oraylıq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serpimli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emes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soqlıǵısıw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3438" y="1219200"/>
            <a:ext cx="4348162" cy="5410200"/>
          </a:xfrm>
          <a:noFill/>
          <a:ln w="38100">
            <a:solidFill>
              <a:schemeClr val="accent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85725" indent="-85725" algn="ctr">
              <a:buNone/>
            </a:pPr>
            <a:r>
              <a:rPr lang="ru-RU" sz="2000" b="1" dirty="0" smtClean="0"/>
              <a:t>      </a:t>
            </a:r>
            <a:r>
              <a:rPr lang="en-US" sz="2000" b="1" dirty="0" err="1" smtClean="0"/>
              <a:t>Mexanikalıq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energiyanıń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saqlanıw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nızamı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orınlanbaydı</a:t>
            </a:r>
            <a:r>
              <a:rPr lang="en-US" sz="2000" b="1" dirty="0" smtClean="0"/>
              <a:t>: </a:t>
            </a:r>
            <a:r>
              <a:rPr lang="ru-RU" sz="2000" b="1" dirty="0" smtClean="0"/>
              <a:t> </a:t>
            </a:r>
            <a:r>
              <a:rPr lang="en-US" sz="2000" b="1" dirty="0" err="1" smtClean="0"/>
              <a:t>bólekshelerdiń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deformaciyalanıwı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nátiyjesinde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kinetikalıq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energiyanıń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bir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bólimi</a:t>
            </a:r>
            <a:r>
              <a:rPr lang="en-US" sz="2000" b="1" dirty="0" smtClean="0"/>
              <a:t> </a:t>
            </a:r>
            <a:r>
              <a:rPr lang="ru-RU" sz="2000" b="1" dirty="0" smtClean="0"/>
              <a:t> </a:t>
            </a:r>
            <a:r>
              <a:rPr lang="en-US" sz="2000" b="1" dirty="0" err="1" smtClean="0"/>
              <a:t>ishki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energiyaǵa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aylanadı</a:t>
            </a:r>
            <a:r>
              <a:rPr lang="en-US" sz="2000" b="1" dirty="0" smtClean="0"/>
              <a:t>. </a:t>
            </a:r>
            <a:r>
              <a:rPr lang="ru-RU" sz="2000" b="1" dirty="0" smtClean="0"/>
              <a:t> </a:t>
            </a:r>
          </a:p>
          <a:p>
            <a:pPr marL="85725" indent="-85725">
              <a:buNone/>
            </a:pPr>
            <a:endParaRPr lang="ru-RU" sz="2000" dirty="0" smtClean="0"/>
          </a:p>
          <a:p>
            <a:pPr marL="85725" indent="-85725">
              <a:buNone/>
            </a:pPr>
            <a:endParaRPr lang="ru-RU" sz="2000" dirty="0" smtClean="0"/>
          </a:p>
          <a:p>
            <a:pPr marL="85725" indent="-85725">
              <a:buNone/>
            </a:pPr>
            <a:endParaRPr lang="ru-RU" sz="2000" dirty="0" smtClean="0"/>
          </a:p>
          <a:p>
            <a:pPr marL="85725" indent="-85725">
              <a:buNone/>
            </a:pPr>
            <a:endParaRPr lang="ru-RU" sz="2000" dirty="0" smtClean="0"/>
          </a:p>
          <a:p>
            <a:pPr marL="85725" indent="-85725">
              <a:buNone/>
            </a:pPr>
            <a:endParaRPr lang="ru-RU" sz="2000" dirty="0" smtClean="0"/>
          </a:p>
          <a:p>
            <a:pPr marL="85725" indent="-85725" algn="ctr">
              <a:buNone/>
            </a:pPr>
            <a:r>
              <a:rPr lang="ru-RU" sz="2000" b="1" dirty="0" smtClean="0"/>
              <a:t> </a:t>
            </a:r>
            <a:r>
              <a:rPr lang="en-US" sz="2000" b="1" dirty="0" err="1" smtClean="0"/>
              <a:t>energiyanıń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kemeyiwi</a:t>
            </a:r>
            <a:r>
              <a:rPr lang="en-US" sz="2000" b="1" dirty="0" smtClean="0"/>
              <a:t> </a:t>
            </a:r>
            <a:endParaRPr lang="ru-RU" sz="2000" b="1" dirty="0" smtClean="0"/>
          </a:p>
          <a:p>
            <a:pPr marL="85725" indent="-85725">
              <a:buNone/>
            </a:pPr>
            <a:endParaRPr lang="ru-RU" sz="2000" dirty="0" smtClean="0"/>
          </a:p>
          <a:p>
            <a:pPr marL="85725" indent="-85725">
              <a:buNone/>
            </a:pPr>
            <a:endParaRPr lang="ru-RU" sz="2000" dirty="0" smtClean="0"/>
          </a:p>
          <a:p>
            <a:pPr marL="85725" indent="-85725">
              <a:buNone/>
            </a:pPr>
            <a:endParaRPr lang="ru-RU" sz="2000" dirty="0" smtClean="0"/>
          </a:p>
          <a:p>
            <a:pPr marL="85725" indent="-85725">
              <a:buNone/>
            </a:pPr>
            <a:endParaRPr lang="ru-RU" sz="2000" dirty="0" smtClean="0"/>
          </a:p>
          <a:p>
            <a:pPr marL="85725" indent="-85725">
              <a:buNone/>
            </a:pPr>
            <a:endParaRPr lang="ru-RU" sz="2000" dirty="0" smtClean="0"/>
          </a:p>
          <a:p>
            <a:pPr>
              <a:buNone/>
            </a:pP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04800" y="2590800"/>
            <a:ext cx="3733800" cy="22860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762000" y="2057400"/>
            <a:ext cx="533400" cy="533400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3124200" y="1981200"/>
            <a:ext cx="609600" cy="609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rot="10800000">
            <a:off x="2362200" y="2286000"/>
            <a:ext cx="9906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1066800" y="2286000"/>
            <a:ext cx="9906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762000" y="1447800"/>
          <a:ext cx="542925" cy="584511"/>
        </p:xfrm>
        <a:graphic>
          <a:graphicData uri="http://schemas.openxmlformats.org/presentationml/2006/ole">
            <p:oleObj spid="_x0000_s203114" name="Equation" r:id="rId4" imgW="203112" imgH="228501" progId="">
              <p:embed/>
            </p:oleObj>
          </a:graphicData>
        </a:graphic>
      </p:graphicFrame>
      <p:graphicFrame>
        <p:nvGraphicFramePr>
          <p:cNvPr id="35844" name="Object 4"/>
          <p:cNvGraphicFramePr>
            <a:graphicFrameLocks noChangeAspect="1"/>
          </p:cNvGraphicFramePr>
          <p:nvPr/>
        </p:nvGraphicFramePr>
        <p:xfrm>
          <a:off x="3124200" y="1371600"/>
          <a:ext cx="576263" cy="584200"/>
        </p:xfrm>
        <a:graphic>
          <a:graphicData uri="http://schemas.openxmlformats.org/presentationml/2006/ole">
            <p:oleObj spid="_x0000_s203115" name="Equation" r:id="rId5" imgW="215806" imgH="228501" progId="">
              <p:embed/>
            </p:oleObj>
          </a:graphicData>
        </a:graphic>
      </p:graphicFrame>
      <p:graphicFrame>
        <p:nvGraphicFramePr>
          <p:cNvPr id="35846" name="Object 6"/>
          <p:cNvGraphicFramePr>
            <a:graphicFrameLocks noChangeAspect="1"/>
          </p:cNvGraphicFramePr>
          <p:nvPr/>
        </p:nvGraphicFramePr>
        <p:xfrm>
          <a:off x="1447800" y="1447800"/>
          <a:ext cx="441325" cy="615950"/>
        </p:xfrm>
        <a:graphic>
          <a:graphicData uri="http://schemas.openxmlformats.org/presentationml/2006/ole">
            <p:oleObj spid="_x0000_s203116" name="Equation" r:id="rId6" imgW="164957" imgH="241091" progId="">
              <p:embed/>
            </p:oleObj>
          </a:graphicData>
        </a:graphic>
      </p:graphicFrame>
      <p:graphicFrame>
        <p:nvGraphicFramePr>
          <p:cNvPr id="35847" name="Object 7"/>
          <p:cNvGraphicFramePr>
            <a:graphicFrameLocks noChangeAspect="1"/>
          </p:cNvGraphicFramePr>
          <p:nvPr/>
        </p:nvGraphicFramePr>
        <p:xfrm>
          <a:off x="2428860" y="1428736"/>
          <a:ext cx="474663" cy="615950"/>
        </p:xfrm>
        <a:graphic>
          <a:graphicData uri="http://schemas.openxmlformats.org/presentationml/2006/ole">
            <p:oleObj spid="_x0000_s203117" name="Equation" r:id="rId7" imgW="177646" imgH="241091" progId="">
              <p:embed/>
            </p:oleObj>
          </a:graphicData>
        </a:graphic>
      </p:graphicFrame>
      <p:sp>
        <p:nvSpPr>
          <p:cNvPr id="18" name="Прямоугольник 17"/>
          <p:cNvSpPr/>
          <p:nvPr/>
        </p:nvSpPr>
        <p:spPr>
          <a:xfrm>
            <a:off x="304800" y="4724400"/>
            <a:ext cx="3733800" cy="22860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2133600" y="4191000"/>
            <a:ext cx="533400" cy="533400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2667000" y="4114800"/>
            <a:ext cx="609600" cy="609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 flipV="1">
            <a:off x="2971800" y="4419600"/>
            <a:ext cx="1143000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3"/>
          <p:cNvGraphicFramePr>
            <a:graphicFrameLocks noChangeAspect="1"/>
          </p:cNvGraphicFramePr>
          <p:nvPr/>
        </p:nvGraphicFramePr>
        <p:xfrm>
          <a:off x="2133600" y="3581400"/>
          <a:ext cx="542925" cy="584511"/>
        </p:xfrm>
        <a:graphic>
          <a:graphicData uri="http://schemas.openxmlformats.org/presentationml/2006/ole">
            <p:oleObj spid="_x0000_s203118" name="Equation" r:id="rId8" imgW="203112" imgH="228501" progId="">
              <p:embed/>
            </p:oleObj>
          </a:graphicData>
        </a:graphic>
      </p:graphicFrame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2667000" y="3581400"/>
          <a:ext cx="576263" cy="584200"/>
        </p:xfrm>
        <a:graphic>
          <a:graphicData uri="http://schemas.openxmlformats.org/presentationml/2006/ole">
            <p:oleObj spid="_x0000_s203119" name="Equation" r:id="rId9" imgW="215806" imgH="228501" progId="">
              <p:embed/>
            </p:oleObj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2500298" y="2786058"/>
            <a:ext cx="2000264" cy="8925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soqlıǵısıwǵa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shekem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endParaRPr lang="ru-RU" sz="2200" b="1" dirty="0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43108" y="4929198"/>
            <a:ext cx="2214578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soqlıǵısıwdan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keyin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endParaRPr lang="ru-RU" sz="2200" b="1" dirty="0">
              <a:solidFill>
                <a:prstClr val="black"/>
              </a:solidFill>
            </a:endParaRPr>
          </a:p>
        </p:txBody>
      </p:sp>
      <p:sp>
        <p:nvSpPr>
          <p:cNvPr id="3585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8924" name="Rectangle 12"/>
          <p:cNvSpPr>
            <a:spLocks noChangeArrowheads="1"/>
          </p:cNvSpPr>
          <p:nvPr/>
        </p:nvSpPr>
        <p:spPr bwMode="auto">
          <a:xfrm>
            <a:off x="228600" y="5780782"/>
            <a:ext cx="40386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342900" algn="ctr" fontAlgn="base">
              <a:spcBef>
                <a:spcPct val="0"/>
              </a:spcBef>
              <a:spcAft>
                <a:spcPct val="0"/>
              </a:spcAft>
              <a:tabLst>
                <a:tab pos="6400800" algn="l"/>
              </a:tabLst>
            </a:pPr>
            <a:r>
              <a:rPr lang="en-US" sz="4000" i="1" dirty="0" smtClean="0">
                <a:solidFill>
                  <a:prstClr val="black"/>
                </a:solidFill>
                <a:ea typeface="Times New Roman" pitchFamily="18" charset="0"/>
              </a:rPr>
              <a:t>v</a:t>
            </a:r>
            <a:r>
              <a:rPr lang="ru-RU" sz="2000" dirty="0" smtClean="0">
                <a:solidFill>
                  <a:prstClr val="black"/>
                </a:solidFill>
                <a:ea typeface="Times New Roman" pitchFamily="18" charset="0"/>
              </a:rPr>
              <a:t>-</a:t>
            </a:r>
            <a:r>
              <a:rPr lang="en-US" sz="2000" dirty="0" smtClean="0">
                <a:solidFill>
                  <a:prstClr val="black"/>
                </a:solidFill>
                <a:ea typeface="Times New Roman" pitchFamily="18" charset="0"/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  <a:ea typeface="Times New Roman" pitchFamily="18" charset="0"/>
              </a:rPr>
              <a:t>soqlıǵısıwdan</a:t>
            </a:r>
            <a:r>
              <a:rPr lang="en-US" sz="2000" b="1" dirty="0" smtClean="0">
                <a:solidFill>
                  <a:prstClr val="black"/>
                </a:solidFill>
                <a:ea typeface="Times New Roman" pitchFamily="18" charset="0"/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  <a:ea typeface="Times New Roman" pitchFamily="18" charset="0"/>
              </a:rPr>
              <a:t>keyingi</a:t>
            </a:r>
            <a:r>
              <a:rPr lang="en-US" sz="2000" b="1" dirty="0" smtClean="0">
                <a:solidFill>
                  <a:prstClr val="black"/>
                </a:solidFill>
                <a:ea typeface="Times New Roman" pitchFamily="18" charset="0"/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  <a:ea typeface="Times New Roman" pitchFamily="18" charset="0"/>
              </a:rPr>
              <a:t>sharlardıń</a:t>
            </a:r>
            <a:r>
              <a:rPr lang="en-US" sz="2000" b="1" dirty="0" smtClean="0">
                <a:solidFill>
                  <a:prstClr val="black"/>
                </a:solidFill>
                <a:ea typeface="Times New Roman" pitchFamily="18" charset="0"/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  <a:ea typeface="Times New Roman" pitchFamily="18" charset="0"/>
              </a:rPr>
              <a:t>ulıwma</a:t>
            </a:r>
            <a:r>
              <a:rPr lang="en-US" sz="2000" b="1" dirty="0" smtClean="0">
                <a:solidFill>
                  <a:prstClr val="black"/>
                </a:solidFill>
                <a:ea typeface="Times New Roman" pitchFamily="18" charset="0"/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  <a:ea typeface="Times New Roman" pitchFamily="18" charset="0"/>
              </a:rPr>
              <a:t>tezligi</a:t>
            </a:r>
            <a:r>
              <a:rPr lang="en-US" sz="2000" b="1" dirty="0" smtClean="0">
                <a:solidFill>
                  <a:prstClr val="black"/>
                </a:solidFill>
                <a:ea typeface="Times New Roman" pitchFamily="18" charset="0"/>
              </a:rPr>
              <a:t> </a:t>
            </a:r>
            <a:endParaRPr lang="ru-RU" sz="2000" b="1" dirty="0" smtClean="0">
              <a:solidFill>
                <a:prstClr val="black"/>
              </a:solidFill>
            </a:endParaRPr>
          </a:p>
        </p:txBody>
      </p:sp>
      <p:graphicFrame>
        <p:nvGraphicFramePr>
          <p:cNvPr id="38925" name="Object 13"/>
          <p:cNvGraphicFramePr>
            <a:graphicFrameLocks noChangeAspect="1"/>
          </p:cNvGraphicFramePr>
          <p:nvPr/>
        </p:nvGraphicFramePr>
        <p:xfrm>
          <a:off x="3556000" y="3783013"/>
          <a:ext cx="373063" cy="517525"/>
        </p:xfrm>
        <a:graphic>
          <a:graphicData uri="http://schemas.openxmlformats.org/presentationml/2006/ole">
            <p:oleObj spid="_x0000_s203120" name="Equation" r:id="rId10" imgW="139639" imgH="203112" progId="">
              <p:embed/>
            </p:oleObj>
          </a:graphicData>
        </a:graphic>
      </p:graphicFrame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8933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8937" name="Rectangle 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38926" name="Object 14"/>
          <p:cNvGraphicFramePr>
            <a:graphicFrameLocks noChangeAspect="1"/>
          </p:cNvGraphicFramePr>
          <p:nvPr/>
        </p:nvGraphicFramePr>
        <p:xfrm>
          <a:off x="4648200" y="2819400"/>
          <a:ext cx="4099214" cy="685800"/>
        </p:xfrm>
        <a:graphic>
          <a:graphicData uri="http://schemas.openxmlformats.org/presentationml/2006/ole">
            <p:oleObj spid="_x0000_s203123" name="Equation" r:id="rId11" imgW="1612900" imgH="266700" progId="">
              <p:embed/>
            </p:oleObj>
          </a:graphicData>
        </a:graphic>
      </p:graphicFrame>
      <p:graphicFrame>
        <p:nvGraphicFramePr>
          <p:cNvPr id="3892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434548850"/>
              </p:ext>
            </p:extLst>
          </p:nvPr>
        </p:nvGraphicFramePr>
        <p:xfrm>
          <a:off x="5457825" y="3526121"/>
          <a:ext cx="2419350" cy="1096963"/>
        </p:xfrm>
        <a:graphic>
          <a:graphicData uri="http://schemas.openxmlformats.org/presentationml/2006/ole">
            <p:oleObj spid="_x0000_s203124" name="Equation" r:id="rId12" imgW="1028700" imgH="469900" progId="">
              <p:embed/>
            </p:oleObj>
          </a:graphicData>
        </a:graphic>
      </p:graphicFrame>
      <p:sp>
        <p:nvSpPr>
          <p:cNvPr id="40" name="Скругленный прямоугольник 39"/>
          <p:cNvSpPr/>
          <p:nvPr/>
        </p:nvSpPr>
        <p:spPr>
          <a:xfrm>
            <a:off x="4786314" y="5257800"/>
            <a:ext cx="4129086" cy="1219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38930" name="Object 18"/>
          <p:cNvGraphicFramePr>
            <a:graphicFrameLocks noChangeAspect="1"/>
          </p:cNvGraphicFramePr>
          <p:nvPr/>
        </p:nvGraphicFramePr>
        <p:xfrm>
          <a:off x="4786314" y="5410200"/>
          <a:ext cx="4052886" cy="914400"/>
        </p:xfrm>
        <a:graphic>
          <a:graphicData uri="http://schemas.openxmlformats.org/presentationml/2006/ole">
            <p:oleObj spid="_x0000_s203125" name="Equation" r:id="rId13" imgW="2298700" imgH="482600" progId="">
              <p:embed/>
            </p:oleObj>
          </a:graphicData>
        </a:graphic>
      </p:graphicFrame>
      <p:pic>
        <p:nvPicPr>
          <p:cNvPr id="203126" name="Picture 37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214282" y="2928934"/>
            <a:ext cx="22383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3127" name="Picture 37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285719" y="5072074"/>
            <a:ext cx="1787161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1428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01038" cy="72547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PAYDALAN</a:t>
            </a:r>
            <a:r>
              <a:rPr lang="es-ES" sz="3200" b="1" dirty="0" smtClean="0">
                <a:solidFill>
                  <a:schemeClr val="tx1"/>
                </a:solidFill>
              </a:rPr>
              <a:t>ÍL</a:t>
            </a:r>
            <a:r>
              <a:rPr lang="en-US" sz="3200" b="1" dirty="0" smtClean="0">
                <a:solidFill>
                  <a:schemeClr val="tx1"/>
                </a:solidFill>
              </a:rPr>
              <a:t>ǴAN</a:t>
            </a:r>
            <a:r>
              <a:rPr lang="ru-RU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ÁDEBIYA</a:t>
            </a:r>
            <a:r>
              <a:rPr lang="ru-RU" sz="3200" b="1" dirty="0" smtClean="0">
                <a:solidFill>
                  <a:schemeClr val="tx1"/>
                </a:solidFill>
              </a:rPr>
              <a:t>Т</a:t>
            </a:r>
            <a:r>
              <a:rPr lang="en-US" sz="3200" b="1" dirty="0" smtClean="0">
                <a:solidFill>
                  <a:schemeClr val="tx1"/>
                </a:solidFill>
              </a:rPr>
              <a:t>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928670"/>
            <a:ext cx="8271164" cy="5593576"/>
          </a:xfrm>
          <a:ln>
            <a:solidFill>
              <a:schemeClr val="accent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just">
              <a:buNone/>
            </a:pPr>
            <a:r>
              <a:rPr lang="ru-RU" sz="2000" b="1" dirty="0" smtClean="0"/>
              <a:t>1. </a:t>
            </a:r>
            <a:r>
              <a:rPr lang="en-US" sz="2000" b="1" dirty="0" smtClean="0"/>
              <a:t>Q</a:t>
            </a:r>
            <a:r>
              <a:rPr lang="ru-RU" sz="2000" b="1" dirty="0" smtClean="0"/>
              <a:t>.</a:t>
            </a:r>
            <a:r>
              <a:rPr lang="en-US" sz="2000" b="1" dirty="0" smtClean="0"/>
              <a:t>P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Abduraxmanov</a:t>
            </a:r>
            <a:r>
              <a:rPr lang="ru-RU" sz="2000" b="1" dirty="0" smtClean="0"/>
              <a:t>, </a:t>
            </a:r>
            <a:r>
              <a:rPr lang="en-US" sz="2000" b="1" dirty="0" smtClean="0"/>
              <a:t>V</a:t>
            </a:r>
            <a:r>
              <a:rPr lang="ru-RU" sz="2000" b="1" dirty="0" smtClean="0"/>
              <a:t>.</a:t>
            </a:r>
            <a:r>
              <a:rPr lang="en-US" sz="2000" b="1" dirty="0" smtClean="0"/>
              <a:t>S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Xamidov</a:t>
            </a:r>
            <a:r>
              <a:rPr lang="ru-RU" sz="2000" b="1" dirty="0" smtClean="0"/>
              <a:t>, </a:t>
            </a:r>
            <a:r>
              <a:rPr lang="en-US" sz="2000" b="1" dirty="0" smtClean="0"/>
              <a:t>N</a:t>
            </a:r>
            <a:r>
              <a:rPr lang="ru-RU" sz="2000" b="1" dirty="0" smtClean="0"/>
              <a:t>.</a:t>
            </a:r>
            <a:r>
              <a:rPr lang="en-US" sz="2000" b="1" dirty="0" smtClean="0"/>
              <a:t>A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Axmedova</a:t>
            </a:r>
            <a:r>
              <a:rPr lang="ru-RU" sz="2000" b="1" dirty="0" smtClean="0"/>
              <a:t>. </a:t>
            </a:r>
            <a:r>
              <a:rPr lang="en-US" sz="2000" b="1" dirty="0" smtClean="0"/>
              <a:t>FIZIKA</a:t>
            </a:r>
            <a:r>
              <a:rPr lang="ru-RU" sz="2000" b="1" dirty="0" smtClean="0"/>
              <a:t>. </a:t>
            </a:r>
            <a:r>
              <a:rPr lang="en-US" sz="2000" b="1" dirty="0" err="1" smtClean="0"/>
              <a:t>Darslik</a:t>
            </a:r>
            <a:r>
              <a:rPr lang="ru-RU" sz="2000" b="1" dirty="0" smtClean="0"/>
              <a:t>. </a:t>
            </a:r>
            <a:r>
              <a:rPr lang="en-US" sz="2000" b="1" dirty="0" smtClean="0"/>
              <a:t>Toshkent</a:t>
            </a:r>
            <a:r>
              <a:rPr lang="ru-RU" sz="2000" b="1" dirty="0" smtClean="0"/>
              <a:t>. “</a:t>
            </a:r>
            <a:r>
              <a:rPr lang="en-US" sz="2000" b="1" dirty="0" err="1" smtClean="0"/>
              <a:t>Aloqachi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nashriyoti</a:t>
            </a:r>
            <a:r>
              <a:rPr lang="ru-RU" sz="2000" b="1" dirty="0" smtClean="0"/>
              <a:t>”. 2018 </a:t>
            </a:r>
            <a:r>
              <a:rPr lang="en-US" sz="2000" b="1" dirty="0" smtClean="0"/>
              <a:t>y</a:t>
            </a:r>
            <a:r>
              <a:rPr lang="ru-RU" sz="2000" b="1" dirty="0" smtClean="0"/>
              <a:t>. </a:t>
            </a:r>
            <a:r>
              <a:rPr lang="en-US" sz="2000" b="1" dirty="0" smtClean="0"/>
              <a:t>O</a:t>
            </a:r>
            <a:r>
              <a:rPr lang="ru-RU" sz="2000" b="1" dirty="0" smtClean="0"/>
              <a:t>‘</a:t>
            </a:r>
            <a:r>
              <a:rPr lang="en-US" sz="2000" b="1" dirty="0" err="1" smtClean="0"/>
              <a:t>zR</a:t>
            </a:r>
            <a:r>
              <a:rPr lang="en-US" sz="2000" b="1" dirty="0" smtClean="0"/>
              <a:t> OO</a:t>
            </a:r>
            <a:r>
              <a:rPr lang="ru-RU" sz="2000" b="1" dirty="0" smtClean="0"/>
              <a:t>‘</a:t>
            </a:r>
            <a:r>
              <a:rPr lang="en-US" sz="2000" b="1" dirty="0" smtClean="0"/>
              <a:t>MTV</a:t>
            </a:r>
            <a:r>
              <a:rPr lang="ru-RU" sz="2000" b="1" dirty="0" smtClean="0"/>
              <a:t> 2017.24.08 </a:t>
            </a:r>
            <a:r>
              <a:rPr lang="en-US" sz="2000" b="1" dirty="0" err="1" smtClean="0"/>
              <a:t>dagi</a:t>
            </a:r>
            <a:r>
              <a:rPr lang="ru-RU" sz="2000" b="1" dirty="0" smtClean="0"/>
              <a:t> “603”-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</a:t>
            </a:r>
            <a:r>
              <a:rPr lang="ru-RU" sz="2000" b="1" dirty="0" smtClean="0"/>
              <a:t>‘</a:t>
            </a:r>
            <a:r>
              <a:rPr lang="en-US" sz="2000" b="1" dirty="0" err="1" smtClean="0"/>
              <a:t>i</a:t>
            </a:r>
            <a:r>
              <a:rPr lang="ru-RU" sz="2000" b="1" dirty="0" smtClean="0"/>
              <a:t>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2.</a:t>
            </a:r>
            <a:r>
              <a:rPr lang="ru-RU" sz="2000" b="1" dirty="0" smtClean="0"/>
              <a:t>   </a:t>
            </a:r>
            <a:r>
              <a:rPr lang="en-US" sz="2000" b="1" dirty="0" err="1" smtClean="0"/>
              <a:t>B.A.Ibragimov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G.Q.Atajanova</a:t>
            </a:r>
            <a:r>
              <a:rPr lang="en-US" sz="2000" b="1" dirty="0" smtClean="0"/>
              <a:t>. </a:t>
            </a:r>
            <a:r>
              <a:rPr lang="uz-Cyrl-UZ" sz="2000" b="1" dirty="0" smtClean="0"/>
              <a:t>“FIZIKA”. </a:t>
            </a:r>
            <a:r>
              <a:rPr lang="en-US" sz="2000" b="1" dirty="0" err="1" smtClean="0"/>
              <a:t>Oqıwlıq</a:t>
            </a:r>
            <a:r>
              <a:rPr lang="uz-Cyrl-UZ" sz="2000" b="1" dirty="0" smtClean="0"/>
              <a:t>. T</a:t>
            </a:r>
            <a:r>
              <a:rPr lang="en-US" sz="2000" b="1" dirty="0" smtClean="0"/>
              <a:t>a</a:t>
            </a:r>
            <a:r>
              <a:rPr lang="uz-Cyrl-UZ" sz="2000" b="1" dirty="0" smtClean="0"/>
              <a:t>shkent. </a:t>
            </a:r>
            <a:r>
              <a:rPr lang="en-US" sz="2000" b="1" dirty="0" smtClean="0"/>
              <a:t>2018 j. </a:t>
            </a:r>
            <a:endParaRPr lang="ru-RU" sz="2000" b="1" dirty="0" smtClean="0"/>
          </a:p>
          <a:p>
            <a:pPr algn="just">
              <a:buNone/>
            </a:pPr>
            <a:r>
              <a:rPr lang="uz-Cyrl-UZ" sz="2000" b="1" dirty="0" smtClean="0"/>
              <a:t>3.  Q.P.Abduraxmanov, O’.Egamov. “FIZIKA”. Darslik. Toshkent. O‘quv-ta’lim metodika” bosmaxonasi. 2015 y. O‘zROO‘MTV  2009.26.02. dagi “51”-sonli buyrug‘i.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4</a:t>
            </a:r>
            <a:r>
              <a:rPr lang="uz-Cyrl-UZ" sz="2000" b="1" dirty="0" smtClean="0"/>
              <a:t>. Douglas C. Giancoli. Physics. Principles with Applicathions. 2004 USA ISBN-13 978-0-321-62592-2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5. </a:t>
            </a:r>
            <a:r>
              <a:rPr lang="ru-RU" sz="2000" b="1" dirty="0" smtClean="0"/>
              <a:t> </a:t>
            </a:r>
            <a:r>
              <a:rPr lang="en-US" sz="2000" b="1" dirty="0" smtClean="0"/>
              <a:t>Physics for Scientists and Engineers, Raymond A. </a:t>
            </a:r>
            <a:r>
              <a:rPr lang="en-US" sz="2000" b="1" dirty="0" err="1" smtClean="0"/>
              <a:t>Serway</a:t>
            </a:r>
            <a:r>
              <a:rPr lang="en-US" sz="2000" b="1" dirty="0" smtClean="0"/>
              <a:t>, John W. Jewett. 9th Edition, 2012.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6.</a:t>
            </a:r>
            <a:r>
              <a:rPr lang="ru-RU" sz="2000" b="1" dirty="0" smtClean="0"/>
              <a:t>  </a:t>
            </a:r>
            <a:r>
              <a:rPr lang="en-US" sz="2000" b="1" dirty="0" smtClean="0"/>
              <a:t>“</a:t>
            </a:r>
            <a:r>
              <a:rPr lang="en-US" sz="2000" b="1" dirty="0" err="1" smtClean="0"/>
              <a:t>Umumiy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Fizika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fani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bo‘yicha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taqdimot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multimediali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ma’ruzalar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to‘plami</a:t>
            </a:r>
            <a:r>
              <a:rPr lang="en-US" sz="2000" b="1" dirty="0" smtClean="0"/>
              <a:t>”. </a:t>
            </a:r>
            <a:r>
              <a:rPr lang="en-US" sz="2000" b="1" dirty="0" err="1" smtClean="0"/>
              <a:t>Elektron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o‘quv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qo‘llanma</a:t>
            </a:r>
            <a:r>
              <a:rPr lang="en-US" sz="2000" b="1" dirty="0" smtClean="0"/>
              <a:t>. Toshkent. 2012 y. </a:t>
            </a:r>
            <a:r>
              <a:rPr lang="en-US" sz="2000" b="1" dirty="0" err="1" smtClean="0"/>
              <a:t>O‘zR</a:t>
            </a:r>
            <a:r>
              <a:rPr lang="en-US" sz="2000" b="1" dirty="0" smtClean="0"/>
              <a:t> OO‘MTV 2012.15.08 </a:t>
            </a:r>
            <a:r>
              <a:rPr lang="en-US" sz="2000" b="1" dirty="0" err="1" smtClean="0"/>
              <a:t>dagi</a:t>
            </a:r>
            <a:r>
              <a:rPr lang="en-US" sz="2000" b="1" dirty="0" smtClean="0"/>
              <a:t> “332/1”-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buyrug‘i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7. “Fizika-1 </a:t>
            </a:r>
            <a:r>
              <a:rPr lang="en-US" sz="2000" b="1" dirty="0" err="1" smtClean="0"/>
              <a:t>kursi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bo‘yicha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taqdimot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multimediali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ma’ruzalar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to‘plami</a:t>
            </a:r>
            <a:r>
              <a:rPr lang="en-US" sz="2000" b="1" dirty="0" smtClean="0"/>
              <a:t>”. </a:t>
            </a:r>
            <a:r>
              <a:rPr lang="en-US" sz="2000" b="1" dirty="0" err="1" smtClean="0"/>
              <a:t>Elektron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o‘quv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qo‘llanma</a:t>
            </a:r>
            <a:r>
              <a:rPr lang="en-US" sz="2000" b="1" dirty="0" smtClean="0"/>
              <a:t>. Toshkent. 2019 y. </a:t>
            </a:r>
            <a:r>
              <a:rPr lang="en-US" sz="2000" b="1" dirty="0" err="1" smtClean="0"/>
              <a:t>O‘zR</a:t>
            </a:r>
            <a:r>
              <a:rPr lang="en-US" sz="2000" b="1" dirty="0" smtClean="0"/>
              <a:t> OO‘MTV 2019.04.10 </a:t>
            </a:r>
            <a:r>
              <a:rPr lang="en-US" sz="2000" b="1" dirty="0" err="1" smtClean="0"/>
              <a:t>dagi</a:t>
            </a:r>
            <a:r>
              <a:rPr lang="en-US" sz="2000" b="1" dirty="0" smtClean="0"/>
              <a:t> “892”-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buyrug‘i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marL="0" indent="0" algn="just">
              <a:buNone/>
            </a:pPr>
            <a:endParaRPr lang="ru-RU" sz="2000" b="1" dirty="0"/>
          </a:p>
          <a:p>
            <a:pPr>
              <a:buNone/>
            </a:pPr>
            <a:endParaRPr lang="ru-RU" sz="2400" dirty="0" smtClean="0"/>
          </a:p>
          <a:p>
            <a:endParaRPr lang="ru-RU" sz="2400" dirty="0"/>
          </a:p>
        </p:txBody>
      </p:sp>
    </p:spTree>
    <p:extLst>
      <p:ext uri="{BB962C8B-B14F-4D97-AF65-F5344CB8AC3E}">
        <p14:creationId xmlns="" xmlns:p14="http://schemas.microsoft.com/office/powerpoint/2010/main" val="18233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http://qrcoder.ru/code/?https%3A%2F%2Fphet.colorado.edu%2F&amp;10&amp;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0612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PEDAGOGIKAL</a:t>
            </a:r>
            <a:r>
              <a:rPr lang="es-ES" sz="3200" b="1" dirty="0" smtClean="0">
                <a:solidFill>
                  <a:schemeClr val="tx1"/>
                </a:solidFill>
              </a:rPr>
              <a:t>ÍQ</a:t>
            </a:r>
            <a:r>
              <a:rPr lang="en-US" sz="3200" b="1" dirty="0" smtClean="0">
                <a:solidFill>
                  <a:schemeClr val="tx1"/>
                </a:solidFill>
              </a:rPr>
              <a:t>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u="sng" dirty="0"/>
              <a:t>https://</a:t>
            </a:r>
            <a:r>
              <a:rPr lang="en-US" sz="2800" u="sng" dirty="0" smtClean="0"/>
              <a:t>phet.colorado.edu/en/simulation/legacy/forces-1d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76" y="2786058"/>
            <a:ext cx="7134225" cy="28384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6774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PEDAGOGIKAL</a:t>
            </a:r>
            <a:r>
              <a:rPr lang="es-ES" sz="3200" b="1" dirty="0" smtClean="0">
                <a:solidFill>
                  <a:schemeClr val="tx1"/>
                </a:solidFill>
              </a:rPr>
              <a:t>ÍQ</a:t>
            </a:r>
            <a:r>
              <a:rPr lang="en-US" sz="3200" b="1" dirty="0" smtClean="0">
                <a:solidFill>
                  <a:schemeClr val="tx1"/>
                </a:solidFill>
              </a:rPr>
              <a:t>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phet.colorado.edu/en/simulation/friction</a:t>
            </a:r>
            <a:endParaRPr lang="en-US" sz="28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38" y="2571744"/>
            <a:ext cx="7153275" cy="2895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4554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245055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3670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PEDAGOGIKAL</a:t>
            </a:r>
            <a:r>
              <a:rPr lang="es-ES" sz="3200" b="1" dirty="0" smtClean="0">
                <a:solidFill>
                  <a:schemeClr val="tx1"/>
                </a:solidFill>
              </a:rPr>
              <a:t>ÍQ</a:t>
            </a:r>
            <a:r>
              <a:rPr lang="en-US" sz="3200" b="1" dirty="0" smtClean="0">
                <a:solidFill>
                  <a:schemeClr val="tx1"/>
                </a:solidFill>
              </a:rPr>
              <a:t>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phet.colorado.edu/en/simulation/legacy/collision-la</a:t>
            </a:r>
            <a:r>
              <a:rPr lang="en-US" u="sng" dirty="0" smtClean="0"/>
              <a:t>b</a:t>
            </a:r>
          </a:p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42" y="2857496"/>
            <a:ext cx="7153275" cy="3219450"/>
          </a:xfrm>
          <a:prstGeom prst="rect">
            <a:avLst/>
          </a:prstGeom>
        </p:spPr>
      </p:pic>
      <p:pic>
        <p:nvPicPr>
          <p:cNvPr id="6" name="Объект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3" y="4931614"/>
            <a:ext cx="1449012" cy="18819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9134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  <a:cs typeface="Times New Roman" pitchFamily="18" charset="0"/>
              </a:rPr>
              <a:t>Lekciya</a:t>
            </a:r>
            <a:r>
              <a:rPr lang="en-US" b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cs typeface="Times New Roman" pitchFamily="18" charset="0"/>
              </a:rPr>
              <a:t>rejesi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  <a:ln w="28575">
            <a:solidFill>
              <a:schemeClr val="accent1">
                <a:lumMod val="50000"/>
              </a:schemeClr>
            </a:solidFill>
          </a:ln>
        </p:spPr>
        <p:txBody>
          <a:bodyPr>
            <a:normAutofit lnSpcReduction="10000"/>
          </a:bodyPr>
          <a:lstStyle/>
          <a:p>
            <a:r>
              <a:rPr lang="en-US" sz="3600" b="1" dirty="0" err="1" smtClean="0"/>
              <a:t>Nyutonnıń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birinshi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nızamı</a:t>
            </a:r>
            <a:r>
              <a:rPr lang="en-US" sz="3600" b="1" dirty="0" smtClean="0"/>
              <a:t>.</a:t>
            </a:r>
          </a:p>
          <a:p>
            <a:r>
              <a:rPr lang="en-US" sz="3600" b="1" dirty="0" err="1" smtClean="0"/>
              <a:t>Inercial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sanaq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sistemaları</a:t>
            </a:r>
            <a:r>
              <a:rPr lang="en-US" sz="3600" b="1" dirty="0" smtClean="0"/>
              <a:t>.</a:t>
            </a:r>
            <a:r>
              <a:rPr lang="ru-RU" sz="3600" b="1" dirty="0" smtClean="0"/>
              <a:t> </a:t>
            </a:r>
            <a:r>
              <a:rPr lang="en-US" sz="3600" b="1" dirty="0" err="1" smtClean="0"/>
              <a:t>Inerciya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kúshi</a:t>
            </a:r>
            <a:r>
              <a:rPr lang="en-US" sz="3600" b="1" dirty="0" smtClean="0"/>
              <a:t>. </a:t>
            </a:r>
          </a:p>
          <a:p>
            <a:r>
              <a:rPr lang="en-US" sz="3600" b="1" dirty="0" err="1" smtClean="0"/>
              <a:t>Nyutonnıń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ekinshi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nızamı</a:t>
            </a:r>
            <a:r>
              <a:rPr lang="en-US" sz="3600" b="1" dirty="0" smtClean="0"/>
              <a:t>. </a:t>
            </a:r>
            <a:r>
              <a:rPr lang="en-US" sz="3600" b="1" dirty="0" err="1" smtClean="0"/>
              <a:t>Kúsh</a:t>
            </a:r>
            <a:r>
              <a:rPr lang="en-US" sz="3600" b="1" dirty="0" smtClean="0"/>
              <a:t>. Massa. </a:t>
            </a:r>
            <a:r>
              <a:rPr lang="en-US" sz="3600" b="1" dirty="0" err="1" smtClean="0"/>
              <a:t>Impuls</a:t>
            </a:r>
            <a:r>
              <a:rPr lang="en-US" sz="3600" b="1" dirty="0" smtClean="0"/>
              <a:t>. </a:t>
            </a:r>
          </a:p>
          <a:p>
            <a:r>
              <a:rPr lang="en-US" sz="3600" b="1" dirty="0" err="1" smtClean="0"/>
              <a:t>Tábiyatta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kúshler</a:t>
            </a:r>
            <a:r>
              <a:rPr lang="en-US" sz="3600" b="1" dirty="0" smtClean="0"/>
              <a:t>. </a:t>
            </a:r>
          </a:p>
          <a:p>
            <a:r>
              <a:rPr lang="en-US" sz="3600" b="1" dirty="0" err="1" smtClean="0"/>
              <a:t>Nyutonnıń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úshinshi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nızamı</a:t>
            </a:r>
            <a:r>
              <a:rPr lang="en-US" sz="3600" b="1" dirty="0" smtClean="0"/>
              <a:t>. </a:t>
            </a:r>
          </a:p>
          <a:p>
            <a:r>
              <a:rPr lang="en-US" sz="3600" b="1" dirty="0" err="1" smtClean="0"/>
              <a:t>Serpimli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soqlıǵısıw</a:t>
            </a:r>
            <a:r>
              <a:rPr lang="en-US" sz="3600" b="1" dirty="0" smtClean="0"/>
              <a:t>. </a:t>
            </a:r>
            <a:endParaRPr lang="ru-RU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457200" y="274638"/>
            <a:ext cx="8229600" cy="86836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err="1" smtClean="0">
                <a:solidFill>
                  <a:schemeClr val="tx1"/>
                </a:solidFill>
              </a:rPr>
              <a:t>Nyutonnıń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birinshi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nızamı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81000" y="1371600"/>
            <a:ext cx="8458200" cy="1295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Dene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óziniń</a:t>
            </a:r>
            <a:r>
              <a:rPr lang="ru-RU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tınısh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halatı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yaki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tuwrı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sızıqlı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teń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ólshewli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háreketin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sırttan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basqa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deneler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tásir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etpegeninshe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saqlap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qaladı</a:t>
            </a:r>
            <a:r>
              <a:rPr lang="en-US" sz="2400" b="1" dirty="0" smtClean="0">
                <a:solidFill>
                  <a:schemeClr val="tx1"/>
                </a:solidFill>
              </a:rPr>
              <a:t>. </a:t>
            </a:r>
            <a:endParaRPr lang="ru-RU" dirty="0"/>
          </a:p>
        </p:txBody>
      </p:sp>
    </p:spTree>
    <p:controls>
      <p:control spid="103511" name="ShockwaveFlash1" r:id="rId2" imgW="4470214" imgH="3657143"/>
      <p:control spid="103512" name="ShockwaveFlash2" r:id="rId3" imgW="4470214" imgH="3657143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Inercial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sanaq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sistemaları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51816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uz-Cyrl-UZ" sz="2800" dirty="0" smtClean="0"/>
              <a:t> 	 </a:t>
            </a:r>
            <a:r>
              <a:rPr lang="en-US" sz="2800" b="1" dirty="0" err="1" smtClean="0"/>
              <a:t>Dene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óziniń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tınısh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halatın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yaki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tuwrı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sızıqlı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ólshewli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háreketin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sırttan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basqa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deneler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tásir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etpegeninshe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saqlap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qalatuǵın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sanaq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sistemaları</a:t>
            </a:r>
            <a:r>
              <a:rPr lang="en-US" sz="2800" b="1" dirty="0" smtClean="0"/>
              <a:t> </a:t>
            </a:r>
            <a:endParaRPr lang="ru-RU" sz="2800" b="1" dirty="0" smtClean="0"/>
          </a:p>
          <a:p>
            <a:pPr algn="ctr">
              <a:buNone/>
            </a:pPr>
            <a:r>
              <a:rPr lang="en-US" sz="2800" b="1" i="1" dirty="0" err="1" smtClean="0"/>
              <a:t>inercial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sanaq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sistemaları</a:t>
            </a:r>
            <a:r>
              <a:rPr lang="en-US" sz="2800" b="1" i="1" dirty="0" smtClean="0"/>
              <a:t> </a:t>
            </a:r>
            <a:r>
              <a:rPr lang="en-US" sz="2800" b="1" dirty="0" err="1" smtClean="0"/>
              <a:t>dep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ataladı</a:t>
            </a:r>
            <a:r>
              <a:rPr lang="en-US" sz="2800" b="1" dirty="0" smtClean="0"/>
              <a:t>. </a:t>
            </a:r>
          </a:p>
          <a:p>
            <a:pPr algn="ctr">
              <a:buNone/>
            </a:pPr>
            <a:endParaRPr lang="ru-RU" sz="2800" dirty="0" smtClean="0"/>
          </a:p>
          <a:p>
            <a:pPr algn="ctr">
              <a:buNone/>
            </a:pPr>
            <a:r>
              <a:rPr lang="ru-RU" sz="2800" b="1" dirty="0" smtClean="0"/>
              <a:t>    </a:t>
            </a:r>
            <a:r>
              <a:rPr lang="en-US" sz="2800" b="1" dirty="0" err="1" smtClean="0"/>
              <a:t>Inercial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emes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háreketi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tezleniwshi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bolǵan</a:t>
            </a:r>
            <a:endParaRPr lang="en-US" sz="2800" b="1" dirty="0" smtClean="0"/>
          </a:p>
          <a:p>
            <a:pPr algn="ctr">
              <a:buNone/>
            </a:pPr>
            <a:r>
              <a:rPr lang="en-US" sz="2800" b="1" dirty="0" smtClean="0"/>
              <a:t> </a:t>
            </a:r>
            <a:r>
              <a:rPr lang="en-US" sz="2800" b="1" dirty="0" err="1" smtClean="0"/>
              <a:t>sanaq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sistemasına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Nyuton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nızamların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qollanıp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bolmaydı</a:t>
            </a:r>
            <a:r>
              <a:rPr lang="en-US" sz="2800" b="1" dirty="0" smtClean="0"/>
              <a:t>. </a:t>
            </a:r>
            <a:endParaRPr lang="ru-RU" sz="2800" dirty="0"/>
          </a:p>
        </p:txBody>
      </p:sp>
    </p:spTree>
    <p:extLst>
      <p:ext uri="{BB962C8B-B14F-4D97-AF65-F5344CB8AC3E}">
        <p14:creationId xmlns="" xmlns:p14="http://schemas.microsoft.com/office/powerpoint/2010/main" val="125561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Nyutonnıń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birinshi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nızamı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1054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>
              <a:buNone/>
            </a:pPr>
            <a:r>
              <a:rPr lang="ru-RU" sz="2800" b="1" dirty="0" smtClean="0"/>
              <a:t>    </a:t>
            </a:r>
            <a:r>
              <a:rPr lang="en-US" sz="2800" b="1" dirty="0" smtClean="0"/>
              <a:t>		</a:t>
            </a:r>
            <a:r>
              <a:rPr lang="en-US" sz="2800" b="1" dirty="0" err="1" smtClean="0"/>
              <a:t>Denelerdiń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óziniń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tınısh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halatı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yaki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tuwrı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sızıqlı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ólshewli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háreketin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saqlap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qalıw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qásiyeti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denelerdiń</a:t>
            </a:r>
            <a:r>
              <a:rPr lang="en-US" sz="2800" b="1" dirty="0" smtClean="0"/>
              <a:t> </a:t>
            </a:r>
            <a:r>
              <a:rPr lang="en-US" sz="2800" b="1" i="1" dirty="0" err="1" smtClean="0">
                <a:solidFill>
                  <a:srgbClr val="FF0000"/>
                </a:solidFill>
              </a:rPr>
              <a:t>inerciya</a:t>
            </a:r>
            <a:r>
              <a:rPr lang="en-US" sz="2800" b="1" i="1" dirty="0" smtClean="0">
                <a:solidFill>
                  <a:srgbClr val="FF0000"/>
                </a:solidFill>
              </a:rPr>
              <a:t> </a:t>
            </a:r>
            <a:r>
              <a:rPr lang="en-US" sz="2800" b="1" i="1" dirty="0" err="1" smtClean="0">
                <a:solidFill>
                  <a:srgbClr val="FF0000"/>
                </a:solidFill>
              </a:rPr>
              <a:t>qásiyeti</a:t>
            </a:r>
            <a:r>
              <a:rPr lang="en-US" sz="2800" b="1" i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dep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ataladı</a:t>
            </a:r>
            <a:r>
              <a:rPr lang="en-US" sz="2800" b="1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buNone/>
            </a:pPr>
            <a:r>
              <a:rPr lang="en-US" sz="2800" b="1" dirty="0" smtClean="0">
                <a:solidFill>
                  <a:schemeClr val="tx1"/>
                </a:solidFill>
              </a:rPr>
              <a:t> </a:t>
            </a:r>
          </a:p>
          <a:p>
            <a:pPr algn="just">
              <a:buNone/>
            </a:pP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</a:rPr>
              <a:t>   		</a:t>
            </a:r>
            <a:r>
              <a:rPr lang="en-US" sz="2800" b="1" dirty="0" smtClean="0">
                <a:solidFill>
                  <a:srgbClr val="FF0000"/>
                </a:solidFill>
              </a:rPr>
              <a:t>Massa </a:t>
            </a:r>
            <a:r>
              <a:rPr lang="ru-RU" sz="2800" b="1" dirty="0" smtClean="0">
                <a:solidFill>
                  <a:srgbClr val="C00000"/>
                </a:solidFill>
              </a:rPr>
              <a:t> </a:t>
            </a:r>
            <a:r>
              <a:rPr lang="ru-RU" sz="2800" b="1" dirty="0" smtClean="0"/>
              <a:t>– </a:t>
            </a:r>
            <a:r>
              <a:rPr lang="en-US" sz="2800" b="1" dirty="0" err="1" smtClean="0">
                <a:solidFill>
                  <a:schemeClr val="tx1"/>
                </a:solidFill>
              </a:rPr>
              <a:t>dene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inertliginiń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ólshem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birligi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ru-RU" sz="2800" b="1" dirty="0" smtClean="0"/>
              <a:t> </a:t>
            </a:r>
            <a:r>
              <a:rPr lang="ru-RU" sz="2800" b="1" i="1" dirty="0" smtClean="0"/>
              <a:t>m</a:t>
            </a:r>
            <a:r>
              <a:rPr lang="ru-RU" sz="2800" b="1" dirty="0" smtClean="0"/>
              <a:t> (</a:t>
            </a:r>
            <a:r>
              <a:rPr lang="en-US" sz="2800" b="1" dirty="0" smtClean="0"/>
              <a:t>kg</a:t>
            </a:r>
            <a:r>
              <a:rPr lang="ru-RU" sz="2800" b="1" dirty="0" smtClean="0"/>
              <a:t>).</a:t>
            </a:r>
            <a:endParaRPr lang="en-US" sz="2800" b="1" dirty="0" smtClean="0"/>
          </a:p>
          <a:p>
            <a:pPr algn="just">
              <a:buNone/>
            </a:pPr>
            <a:r>
              <a:rPr lang="ru-RU" sz="2800" b="1" dirty="0" smtClean="0"/>
              <a:t> </a:t>
            </a:r>
          </a:p>
          <a:p>
            <a:pPr algn="just">
              <a:buNone/>
            </a:pPr>
            <a:r>
              <a:rPr lang="ru-RU" sz="2800" b="1" dirty="0" smtClean="0"/>
              <a:t>    </a:t>
            </a:r>
            <a:r>
              <a:rPr lang="en-US" sz="2800" b="1" dirty="0" smtClean="0"/>
              <a:t>		</a:t>
            </a:r>
            <a:r>
              <a:rPr lang="en-US" sz="2800" b="1" dirty="0" err="1" smtClean="0"/>
              <a:t>Deneniń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berilgen</a:t>
            </a:r>
            <a:r>
              <a:rPr lang="en-US" sz="2800" b="1" dirty="0" smtClean="0"/>
              <a:t> </a:t>
            </a:r>
            <a:r>
              <a:rPr lang="en-US" sz="2800" b="1" i="1" dirty="0" smtClean="0"/>
              <a:t>M </a:t>
            </a:r>
            <a:r>
              <a:rPr lang="en-US" sz="2800" b="1" dirty="0" err="1" smtClean="0"/>
              <a:t>noqatındaǵı</a:t>
            </a:r>
            <a:r>
              <a:rPr lang="en-US" sz="2800" b="1" dirty="0" smtClean="0"/>
              <a:t> </a:t>
            </a:r>
            <a:r>
              <a:rPr lang="ru-RU" sz="2800" b="1" i="1" dirty="0" err="1" smtClean="0">
                <a:solidFill>
                  <a:srgbClr val="FF0000"/>
                </a:solidFill>
              </a:rPr>
              <a:t>ρ</a:t>
            </a:r>
            <a:r>
              <a:rPr lang="ru-RU" sz="2800" b="1" i="1" dirty="0" smtClean="0">
                <a:solidFill>
                  <a:srgbClr val="FF0000"/>
                </a:solidFill>
              </a:rPr>
              <a:t> </a:t>
            </a:r>
            <a:r>
              <a:rPr lang="en-US" sz="2800" b="1" i="1" dirty="0" err="1" smtClean="0">
                <a:solidFill>
                  <a:srgbClr val="FF0000"/>
                </a:solidFill>
              </a:rPr>
              <a:t>tıǵızlıǵı</a:t>
            </a:r>
            <a:r>
              <a:rPr lang="ru-RU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dep</a:t>
            </a:r>
            <a:r>
              <a:rPr lang="en-US" sz="2800" b="1" dirty="0" smtClean="0">
                <a:solidFill>
                  <a:schemeClr val="tx1"/>
                </a:solidFill>
              </a:rPr>
              <a:t>, </a:t>
            </a:r>
            <a:r>
              <a:rPr lang="en-US" sz="2800" b="1" dirty="0" err="1" smtClean="0">
                <a:solidFill>
                  <a:schemeClr val="tx1"/>
                </a:solidFill>
              </a:rPr>
              <a:t>kishi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elementtiń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i="1" dirty="0" smtClean="0">
                <a:solidFill>
                  <a:schemeClr val="tx1"/>
                </a:solidFill>
              </a:rPr>
              <a:t>dm </a:t>
            </a:r>
            <a:r>
              <a:rPr lang="en-US" sz="2800" b="1" dirty="0" err="1" smtClean="0">
                <a:solidFill>
                  <a:schemeClr val="tx1"/>
                </a:solidFill>
              </a:rPr>
              <a:t>massasınıń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i="1" dirty="0" err="1" smtClean="0">
                <a:solidFill>
                  <a:schemeClr val="tx1"/>
                </a:solidFill>
              </a:rPr>
              <a:t>dV</a:t>
            </a:r>
            <a:r>
              <a:rPr lang="en-US" sz="2800" b="1" i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kólemine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qatnasına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aytıladı</a:t>
            </a:r>
            <a:r>
              <a:rPr lang="en-US" sz="2800" b="1" dirty="0" smtClean="0">
                <a:solidFill>
                  <a:schemeClr val="tx1"/>
                </a:solidFill>
              </a:rPr>
              <a:t>. 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0107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-RU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Inerciya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kúshi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228600" y="5486400"/>
            <a:ext cx="8763000" cy="1219200"/>
          </a:xfr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b="1" dirty="0" err="1" smtClean="0"/>
              <a:t>Teń</a:t>
            </a:r>
            <a:r>
              <a:rPr lang="en-US" b="1" dirty="0" smtClean="0"/>
              <a:t> </a:t>
            </a:r>
            <a:r>
              <a:rPr lang="en-US" b="1" dirty="0" err="1" smtClean="0"/>
              <a:t>salmaqlılıqtı</a:t>
            </a:r>
            <a:r>
              <a:rPr lang="en-US" b="1" dirty="0" smtClean="0"/>
              <a:t> </a:t>
            </a:r>
            <a:r>
              <a:rPr lang="en-US" b="1" dirty="0" err="1" smtClean="0"/>
              <a:t>buzıwshı</a:t>
            </a:r>
            <a:r>
              <a:rPr lang="en-US" b="1" dirty="0" smtClean="0"/>
              <a:t> </a:t>
            </a:r>
            <a:r>
              <a:rPr lang="en-US" b="1" dirty="0" err="1" smtClean="0"/>
              <a:t>kúsh</a:t>
            </a:r>
            <a:r>
              <a:rPr lang="en-US" b="1" dirty="0" smtClean="0"/>
              <a:t> </a:t>
            </a:r>
            <a:r>
              <a:rPr lang="en-US" b="1" dirty="0" err="1" smtClean="0"/>
              <a:t>denelerdiń</a:t>
            </a:r>
            <a:r>
              <a:rPr lang="en-US" b="1" dirty="0" smtClean="0"/>
              <a:t> </a:t>
            </a:r>
            <a:r>
              <a:rPr lang="en-US" b="1" dirty="0" err="1" smtClean="0"/>
              <a:t>ózara</a:t>
            </a:r>
            <a:r>
              <a:rPr lang="en-US" b="1" dirty="0" smtClean="0"/>
              <a:t> </a:t>
            </a:r>
            <a:r>
              <a:rPr lang="en-US" b="1" dirty="0" err="1" smtClean="0"/>
              <a:t>tásiri</a:t>
            </a:r>
            <a:r>
              <a:rPr lang="en-US" b="1" dirty="0" smtClean="0"/>
              <a:t> </a:t>
            </a:r>
            <a:r>
              <a:rPr lang="en-US" b="1" dirty="0" err="1" smtClean="0"/>
              <a:t>nátiyjesi</a:t>
            </a:r>
            <a:r>
              <a:rPr lang="en-US" b="1" dirty="0" smtClean="0"/>
              <a:t> </a:t>
            </a:r>
            <a:r>
              <a:rPr lang="en-US" b="1" dirty="0" err="1" smtClean="0"/>
              <a:t>bolmay</a:t>
            </a:r>
            <a:r>
              <a:rPr lang="en-US" b="1" dirty="0" smtClean="0"/>
              <a:t>, </a:t>
            </a:r>
            <a:r>
              <a:rPr lang="en-US" b="1" dirty="0" err="1" smtClean="0"/>
              <a:t>háreketi</a:t>
            </a:r>
            <a:r>
              <a:rPr lang="en-US" b="1" dirty="0" smtClean="0"/>
              <a:t> </a:t>
            </a:r>
            <a:r>
              <a:rPr lang="en-US" b="1" dirty="0" err="1" smtClean="0"/>
              <a:t>tezleniwshi</a:t>
            </a:r>
            <a:r>
              <a:rPr lang="en-US" b="1" dirty="0" smtClean="0"/>
              <a:t> </a:t>
            </a:r>
            <a:r>
              <a:rPr lang="en-US" b="1" dirty="0" err="1" smtClean="0"/>
              <a:t>sanaq</a:t>
            </a:r>
            <a:r>
              <a:rPr lang="en-US" b="1" dirty="0" smtClean="0"/>
              <a:t> </a:t>
            </a:r>
            <a:r>
              <a:rPr lang="en-US" b="1" dirty="0" err="1" smtClean="0"/>
              <a:t>sistemasına</a:t>
            </a:r>
            <a:r>
              <a:rPr lang="en-US" b="1" dirty="0" smtClean="0"/>
              <a:t> </a:t>
            </a:r>
            <a:r>
              <a:rPr lang="en-US" b="1" dirty="0" err="1" smtClean="0"/>
              <a:t>salıstırǵanda</a:t>
            </a:r>
            <a:r>
              <a:rPr lang="en-US" b="1" dirty="0" smtClean="0"/>
              <a:t> </a:t>
            </a:r>
            <a:r>
              <a:rPr lang="en-US" b="1" dirty="0" err="1" smtClean="0"/>
              <a:t>denelerdiń</a:t>
            </a:r>
            <a:r>
              <a:rPr lang="en-US" b="1" dirty="0" smtClean="0"/>
              <a:t> </a:t>
            </a:r>
            <a:r>
              <a:rPr lang="en-US" b="1" dirty="0" err="1" smtClean="0"/>
              <a:t>háreketi</a:t>
            </a:r>
            <a:r>
              <a:rPr lang="en-US" b="1" dirty="0" smtClean="0"/>
              <a:t> </a:t>
            </a:r>
            <a:r>
              <a:rPr lang="en-US" b="1" dirty="0" err="1" smtClean="0"/>
              <a:t>nátiyjesi</a:t>
            </a:r>
            <a:r>
              <a:rPr lang="en-US" b="1" dirty="0" smtClean="0"/>
              <a:t>. </a:t>
            </a:r>
          </a:p>
          <a:p>
            <a:pPr marL="0" indent="0" algn="ctr">
              <a:buNone/>
            </a:pPr>
            <a:r>
              <a:rPr lang="ru-RU" b="1" dirty="0" smtClean="0"/>
              <a:t>1 – </a:t>
            </a:r>
            <a:r>
              <a:rPr lang="en-US" b="1" dirty="0" err="1" smtClean="0"/>
              <a:t>baqlawshı</a:t>
            </a:r>
            <a:r>
              <a:rPr lang="en-US" b="1" dirty="0" smtClean="0"/>
              <a:t> </a:t>
            </a:r>
            <a:r>
              <a:rPr lang="en-US" b="1" dirty="0" err="1" smtClean="0"/>
              <a:t>menen</a:t>
            </a:r>
            <a:r>
              <a:rPr lang="en-US" b="1" dirty="0" smtClean="0"/>
              <a:t> </a:t>
            </a:r>
            <a:r>
              <a:rPr lang="en-US" b="1" dirty="0" err="1" smtClean="0"/>
              <a:t>baylanıslı</a:t>
            </a:r>
            <a:r>
              <a:rPr lang="en-US" b="1" dirty="0" smtClean="0"/>
              <a:t> </a:t>
            </a:r>
            <a:r>
              <a:rPr lang="en-US" b="1" dirty="0" err="1" smtClean="0"/>
              <a:t>sanaq</a:t>
            </a:r>
            <a:r>
              <a:rPr lang="en-US" b="1" dirty="0" smtClean="0"/>
              <a:t> </a:t>
            </a:r>
            <a:r>
              <a:rPr lang="en-US" b="1" dirty="0" err="1" smtClean="0"/>
              <a:t>sisteması</a:t>
            </a:r>
            <a:r>
              <a:rPr lang="en-US" b="1" dirty="0" smtClean="0"/>
              <a:t> – </a:t>
            </a:r>
            <a:r>
              <a:rPr lang="en-US" b="1" dirty="0" err="1" smtClean="0"/>
              <a:t>inercial</a:t>
            </a:r>
            <a:r>
              <a:rPr lang="en-US" b="1" dirty="0" smtClean="0"/>
              <a:t> </a:t>
            </a:r>
            <a:r>
              <a:rPr lang="en-US" b="1" dirty="0" err="1" smtClean="0"/>
              <a:t>emes</a:t>
            </a:r>
            <a:r>
              <a:rPr lang="en-US" b="1" dirty="0" smtClean="0"/>
              <a:t>. 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52396" y="1223962"/>
            <a:ext cx="4000528" cy="2000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6" name="Picture 59" descr="C:\Program Files\Microsoft Office\MEDIA\CAGCAT10\j030295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2396" y="1295400"/>
            <a:ext cx="1285884" cy="1802640"/>
          </a:xfrm>
          <a:prstGeom prst="rect">
            <a:avLst/>
          </a:prstGeom>
          <a:noFill/>
          <a:effectLst>
            <a:softEdge rad="127000"/>
          </a:effectLst>
        </p:spPr>
      </p:pic>
      <p:grpSp>
        <p:nvGrpSpPr>
          <p:cNvPr id="7" name="Группа 71"/>
          <p:cNvGrpSpPr/>
          <p:nvPr/>
        </p:nvGrpSpPr>
        <p:grpSpPr>
          <a:xfrm>
            <a:off x="995338" y="3081350"/>
            <a:ext cx="571504" cy="571504"/>
            <a:chOff x="1928794" y="3571876"/>
            <a:chExt cx="571504" cy="57150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Овал 7"/>
            <p:cNvSpPr/>
            <p:nvPr/>
          </p:nvSpPr>
          <p:spPr>
            <a:xfrm>
              <a:off x="1928794" y="3571876"/>
              <a:ext cx="571504" cy="57150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white"/>
                </a:solidFill>
              </a:endParaRPr>
            </a:p>
          </p:txBody>
        </p:sp>
        <p:sp>
          <p:nvSpPr>
            <p:cNvPr id="9" name="Овал 8"/>
            <p:cNvSpPr/>
            <p:nvPr/>
          </p:nvSpPr>
          <p:spPr>
            <a:xfrm>
              <a:off x="2071670" y="3714752"/>
              <a:ext cx="285752" cy="2857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Группа 72"/>
          <p:cNvGrpSpPr/>
          <p:nvPr/>
        </p:nvGrpSpPr>
        <p:grpSpPr>
          <a:xfrm>
            <a:off x="3209916" y="3081350"/>
            <a:ext cx="571504" cy="571504"/>
            <a:chOff x="1928794" y="3571876"/>
            <a:chExt cx="571504" cy="57150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" name="Овал 10"/>
            <p:cNvSpPr/>
            <p:nvPr/>
          </p:nvSpPr>
          <p:spPr>
            <a:xfrm>
              <a:off x="1928794" y="3571876"/>
              <a:ext cx="571504" cy="57150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white"/>
                </a:solidFill>
              </a:endParaRPr>
            </a:p>
          </p:txBody>
        </p:sp>
        <p:sp>
          <p:nvSpPr>
            <p:cNvPr id="12" name="Овал 11"/>
            <p:cNvSpPr/>
            <p:nvPr/>
          </p:nvSpPr>
          <p:spPr>
            <a:xfrm>
              <a:off x="2071670" y="3714752"/>
              <a:ext cx="285752" cy="2857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59" descr="C:\Program Files\Microsoft Office\MEDIA\CAGCAT10\j030295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38280" y="3152788"/>
            <a:ext cx="1285884" cy="1802640"/>
          </a:xfrm>
          <a:prstGeom prst="rect">
            <a:avLst/>
          </a:prstGeom>
          <a:noFill/>
          <a:effectLst>
            <a:softEdge rad="127000"/>
          </a:effectLst>
        </p:spPr>
      </p:pic>
      <p:graphicFrame>
        <p:nvGraphicFramePr>
          <p:cNvPr id="15" name="Object 60"/>
          <p:cNvGraphicFramePr>
            <a:graphicFrameLocks noChangeAspect="1"/>
          </p:cNvGraphicFramePr>
          <p:nvPr/>
        </p:nvGraphicFramePr>
        <p:xfrm>
          <a:off x="423834" y="1938342"/>
          <a:ext cx="525310" cy="639760"/>
        </p:xfrm>
        <a:graphic>
          <a:graphicData uri="http://schemas.openxmlformats.org/presentationml/2006/ole">
            <p:oleObj spid="_x0000_s199330" name="Equation" r:id="rId5" imgW="88707" imgH="164742" progId="">
              <p:embed/>
            </p:oleObj>
          </a:graphicData>
        </a:graphic>
      </p:graphicFrame>
      <p:graphicFrame>
        <p:nvGraphicFramePr>
          <p:cNvPr id="16" name="Object 62"/>
          <p:cNvGraphicFramePr>
            <a:graphicFrameLocks noChangeAspect="1"/>
          </p:cNvGraphicFramePr>
          <p:nvPr/>
        </p:nvGraphicFramePr>
        <p:xfrm>
          <a:off x="2495536" y="3795730"/>
          <a:ext cx="750887" cy="639762"/>
        </p:xfrm>
        <a:graphic>
          <a:graphicData uri="http://schemas.openxmlformats.org/presentationml/2006/ole">
            <p:oleObj spid="_x0000_s199331" name="Equation" r:id="rId6" imgW="126780" imgH="164814" progId="">
              <p:embed/>
            </p:oleObj>
          </a:graphicData>
        </a:graphic>
      </p:graphicFrame>
      <p:sp>
        <p:nvSpPr>
          <p:cNvPr id="17" name="Овал 16"/>
          <p:cNvSpPr/>
          <p:nvPr/>
        </p:nvSpPr>
        <p:spPr>
          <a:xfrm>
            <a:off x="3138468" y="2074846"/>
            <a:ext cx="285752" cy="285752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 rot="5400000">
            <a:off x="2855542" y="1645424"/>
            <a:ext cx="85725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rot="5400000" flipH="1" flipV="1">
            <a:off x="2960667" y="1752581"/>
            <a:ext cx="642942" cy="1588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rot="5400000">
            <a:off x="2933678" y="2422512"/>
            <a:ext cx="704062" cy="873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63"/>
          <p:cNvGraphicFramePr>
            <a:graphicFrameLocks noChangeAspect="1"/>
          </p:cNvGraphicFramePr>
          <p:nvPr/>
        </p:nvGraphicFramePr>
        <p:xfrm>
          <a:off x="3352792" y="1223962"/>
          <a:ext cx="733425" cy="700087"/>
        </p:xfrm>
        <a:graphic>
          <a:graphicData uri="http://schemas.openxmlformats.org/presentationml/2006/ole">
            <p:oleObj spid="_x0000_s199332" name="Equation" r:id="rId7" imgW="139639" imgH="203112" progId="">
              <p:embed/>
            </p:oleObj>
          </a:graphicData>
        </a:graphic>
      </p:graphicFrame>
      <p:graphicFrame>
        <p:nvGraphicFramePr>
          <p:cNvPr id="22" name="Object 64"/>
          <p:cNvGraphicFramePr>
            <a:graphicFrameLocks noChangeAspect="1"/>
          </p:cNvGraphicFramePr>
          <p:nvPr/>
        </p:nvGraphicFramePr>
        <p:xfrm>
          <a:off x="3281355" y="2174874"/>
          <a:ext cx="1000125" cy="873125"/>
        </p:xfrm>
        <a:graphic>
          <a:graphicData uri="http://schemas.openxmlformats.org/presentationml/2006/ole">
            <p:oleObj spid="_x0000_s199333" name="Equation" r:id="rId8" imgW="190417" imgH="253890" progId="">
              <p:embed/>
            </p:oleObj>
          </a:graphicData>
        </a:graphic>
      </p:graphicFrame>
      <p:graphicFrame>
        <p:nvGraphicFramePr>
          <p:cNvPr id="23" name="Object 65"/>
          <p:cNvGraphicFramePr>
            <a:graphicFrameLocks noChangeAspect="1"/>
          </p:cNvGraphicFramePr>
          <p:nvPr/>
        </p:nvGraphicFramePr>
        <p:xfrm>
          <a:off x="1423966" y="4795862"/>
          <a:ext cx="1857388" cy="698500"/>
        </p:xfrm>
        <a:graphic>
          <a:graphicData uri="http://schemas.openxmlformats.org/presentationml/2006/ole">
            <p:oleObj spid="_x0000_s199334" name="Equation" r:id="rId9" imgW="545626" imgH="203024" progId="">
              <p:embed/>
            </p:oleObj>
          </a:graphicData>
        </a:graphic>
      </p:graphicFrame>
      <p:sp>
        <p:nvSpPr>
          <p:cNvPr id="24" name="Прямоугольник 23"/>
          <p:cNvSpPr/>
          <p:nvPr/>
        </p:nvSpPr>
        <p:spPr>
          <a:xfrm>
            <a:off x="4567238" y="1223962"/>
            <a:ext cx="4000528" cy="2000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25" name="Picture 59" descr="C:\Program Files\Microsoft Office\MEDIA\CAGCAT10\j030295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1295400"/>
            <a:ext cx="1285884" cy="1802640"/>
          </a:xfrm>
          <a:prstGeom prst="rect">
            <a:avLst/>
          </a:prstGeom>
          <a:noFill/>
          <a:effectLst>
            <a:softEdge rad="127000"/>
          </a:effectLst>
        </p:spPr>
      </p:pic>
      <p:grpSp>
        <p:nvGrpSpPr>
          <p:cNvPr id="26" name="Группа 92"/>
          <p:cNvGrpSpPr/>
          <p:nvPr/>
        </p:nvGrpSpPr>
        <p:grpSpPr>
          <a:xfrm>
            <a:off x="5210180" y="3081350"/>
            <a:ext cx="571504" cy="571504"/>
            <a:chOff x="1928794" y="3571876"/>
            <a:chExt cx="571504" cy="57150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7" name="Овал 26"/>
            <p:cNvSpPr/>
            <p:nvPr/>
          </p:nvSpPr>
          <p:spPr>
            <a:xfrm>
              <a:off x="1928794" y="3571876"/>
              <a:ext cx="571504" cy="57150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white"/>
                </a:solidFill>
              </a:endParaRPr>
            </a:p>
          </p:txBody>
        </p:sp>
        <p:sp>
          <p:nvSpPr>
            <p:cNvPr id="28" name="Овал 27"/>
            <p:cNvSpPr/>
            <p:nvPr/>
          </p:nvSpPr>
          <p:spPr>
            <a:xfrm>
              <a:off x="2071670" y="3714752"/>
              <a:ext cx="285752" cy="2857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Группа 95"/>
          <p:cNvGrpSpPr/>
          <p:nvPr/>
        </p:nvGrpSpPr>
        <p:grpSpPr>
          <a:xfrm>
            <a:off x="7424758" y="3081350"/>
            <a:ext cx="571504" cy="571504"/>
            <a:chOff x="1928794" y="3571876"/>
            <a:chExt cx="571504" cy="57150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0" name="Овал 29"/>
            <p:cNvSpPr/>
            <p:nvPr/>
          </p:nvSpPr>
          <p:spPr>
            <a:xfrm>
              <a:off x="1928794" y="3571876"/>
              <a:ext cx="571504" cy="57150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white"/>
                </a:solidFill>
              </a:endParaRPr>
            </a:p>
          </p:txBody>
        </p:sp>
        <p:sp>
          <p:nvSpPr>
            <p:cNvPr id="31" name="Овал 30"/>
            <p:cNvSpPr/>
            <p:nvPr/>
          </p:nvSpPr>
          <p:spPr>
            <a:xfrm>
              <a:off x="2071670" y="3714752"/>
              <a:ext cx="285752" cy="2857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prstClr val="white"/>
                </a:solidFill>
              </a:endParaRPr>
            </a:p>
          </p:txBody>
        </p:sp>
      </p:grpSp>
      <p:pic>
        <p:nvPicPr>
          <p:cNvPr id="32" name="Picture 59" descr="C:\Program Files\Microsoft Office\MEDIA\CAGCAT10\j030295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3122" y="3152788"/>
            <a:ext cx="1285884" cy="1802640"/>
          </a:xfrm>
          <a:prstGeom prst="rect">
            <a:avLst/>
          </a:prstGeom>
          <a:noFill/>
          <a:effectLst>
            <a:softEdge rad="127000"/>
          </a:effectLst>
        </p:spPr>
      </p:pic>
      <p:graphicFrame>
        <p:nvGraphicFramePr>
          <p:cNvPr id="33" name="Object 60"/>
          <p:cNvGraphicFramePr>
            <a:graphicFrameLocks noChangeAspect="1"/>
          </p:cNvGraphicFramePr>
          <p:nvPr/>
        </p:nvGraphicFramePr>
        <p:xfrm>
          <a:off x="4638676" y="1938342"/>
          <a:ext cx="525310" cy="639760"/>
        </p:xfrm>
        <a:graphic>
          <a:graphicData uri="http://schemas.openxmlformats.org/presentationml/2006/ole">
            <p:oleObj spid="_x0000_s199335" name="Equation" r:id="rId10" imgW="88707" imgH="164742" progId="">
              <p:embed/>
            </p:oleObj>
          </a:graphicData>
        </a:graphic>
      </p:graphicFrame>
      <p:graphicFrame>
        <p:nvGraphicFramePr>
          <p:cNvPr id="34" name="Object 62"/>
          <p:cNvGraphicFramePr>
            <a:graphicFrameLocks noChangeAspect="1"/>
          </p:cNvGraphicFramePr>
          <p:nvPr/>
        </p:nvGraphicFramePr>
        <p:xfrm>
          <a:off x="6710378" y="3795730"/>
          <a:ext cx="750887" cy="639762"/>
        </p:xfrm>
        <a:graphic>
          <a:graphicData uri="http://schemas.openxmlformats.org/presentationml/2006/ole">
            <p:oleObj spid="_x0000_s199336" name="Equation" r:id="rId11" imgW="126780" imgH="164814" progId="">
              <p:embed/>
            </p:oleObj>
          </a:graphicData>
        </a:graphic>
      </p:graphicFrame>
      <p:sp>
        <p:nvSpPr>
          <p:cNvPr id="35" name="Овал 34"/>
          <p:cNvSpPr/>
          <p:nvPr/>
        </p:nvSpPr>
        <p:spPr>
          <a:xfrm>
            <a:off x="6924692" y="1938342"/>
            <a:ext cx="285752" cy="285752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cxnSp>
        <p:nvCxnSpPr>
          <p:cNvPr id="36" name="Прямая соединительная линия 35"/>
          <p:cNvCxnSpPr>
            <a:endCxn id="35" idx="7"/>
          </p:cNvCxnSpPr>
          <p:nvPr/>
        </p:nvCxnSpPr>
        <p:spPr>
          <a:xfrm rot="5400000">
            <a:off x="7062235" y="1330325"/>
            <a:ext cx="756227" cy="5435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 rot="5400000" flipH="1" flipV="1">
            <a:off x="6996131" y="1509715"/>
            <a:ext cx="642940" cy="500066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 rot="5400000">
            <a:off x="6679024" y="2469762"/>
            <a:ext cx="785818" cy="873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Object 63"/>
          <p:cNvGraphicFramePr>
            <a:graphicFrameLocks noChangeAspect="1"/>
          </p:cNvGraphicFramePr>
          <p:nvPr/>
        </p:nvGraphicFramePr>
        <p:xfrm>
          <a:off x="6924693" y="1152524"/>
          <a:ext cx="500066" cy="700087"/>
        </p:xfrm>
        <a:graphic>
          <a:graphicData uri="http://schemas.openxmlformats.org/presentationml/2006/ole">
            <p:oleObj spid="_x0000_s199337" name="Equation" r:id="rId12" imgW="139639" imgH="203112" progId="">
              <p:embed/>
            </p:oleObj>
          </a:graphicData>
        </a:graphic>
      </p:graphicFrame>
      <p:graphicFrame>
        <p:nvGraphicFramePr>
          <p:cNvPr id="40" name="Object 64"/>
          <p:cNvGraphicFramePr>
            <a:graphicFrameLocks noChangeAspect="1"/>
          </p:cNvGraphicFramePr>
          <p:nvPr/>
        </p:nvGraphicFramePr>
        <p:xfrm>
          <a:off x="7067568" y="2438408"/>
          <a:ext cx="642941" cy="873125"/>
        </p:xfrm>
        <a:graphic>
          <a:graphicData uri="http://schemas.openxmlformats.org/presentationml/2006/ole">
            <p:oleObj spid="_x0000_s199338" name="Equation" r:id="rId13" imgW="190417" imgH="253890" progId="">
              <p:embed/>
            </p:oleObj>
          </a:graphicData>
        </a:graphic>
      </p:graphicFrame>
      <p:cxnSp>
        <p:nvCxnSpPr>
          <p:cNvPr id="41" name="Прямая со стрелкой 40"/>
          <p:cNvCxnSpPr/>
          <p:nvPr/>
        </p:nvCxnSpPr>
        <p:spPr>
          <a:xfrm rot="10800000">
            <a:off x="6281750" y="2081218"/>
            <a:ext cx="785818" cy="1588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 rot="5400000">
            <a:off x="7281882" y="1652590"/>
            <a:ext cx="857256" cy="15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>
            <a:stCxn id="35" idx="6"/>
          </p:cNvCxnSpPr>
          <p:nvPr/>
        </p:nvCxnSpPr>
        <p:spPr>
          <a:xfrm>
            <a:off x="7210444" y="2081218"/>
            <a:ext cx="500066" cy="15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Object 71"/>
          <p:cNvGraphicFramePr>
            <a:graphicFrameLocks noChangeAspect="1"/>
          </p:cNvGraphicFramePr>
          <p:nvPr/>
        </p:nvGraphicFramePr>
        <p:xfrm>
          <a:off x="6000752" y="2081235"/>
          <a:ext cx="495300" cy="873125"/>
        </p:xfrm>
        <a:graphic>
          <a:graphicData uri="http://schemas.openxmlformats.org/presentationml/2006/ole">
            <p:oleObj spid="_x0000_s199339" name="Equation" r:id="rId14" imgW="215713" imgH="253780" progId="">
              <p:embed/>
            </p:oleObj>
          </a:graphicData>
        </a:graphic>
      </p:graphicFrame>
      <p:cxnSp>
        <p:nvCxnSpPr>
          <p:cNvPr id="45" name="Прямая соединительная линия 44"/>
          <p:cNvCxnSpPr/>
          <p:nvPr/>
        </p:nvCxnSpPr>
        <p:spPr>
          <a:xfrm rot="5400000">
            <a:off x="6996130" y="2152656"/>
            <a:ext cx="785818" cy="64294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Стрелка вправо 45"/>
          <p:cNvSpPr/>
          <p:nvPr/>
        </p:nvSpPr>
        <p:spPr>
          <a:xfrm>
            <a:off x="8282014" y="2152656"/>
            <a:ext cx="714380" cy="214314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graphicFrame>
        <p:nvGraphicFramePr>
          <p:cNvPr id="47" name="Object 72"/>
          <p:cNvGraphicFramePr>
            <a:graphicFrameLocks noChangeAspect="1"/>
          </p:cNvGraphicFramePr>
          <p:nvPr/>
        </p:nvGraphicFramePr>
        <p:xfrm>
          <a:off x="8567766" y="1581152"/>
          <a:ext cx="454025" cy="612775"/>
        </p:xfrm>
        <a:graphic>
          <a:graphicData uri="http://schemas.openxmlformats.org/presentationml/2006/ole">
            <p:oleObj spid="_x0000_s199340" name="Equation" r:id="rId15" imgW="126725" imgH="177415" progId="">
              <p:embed/>
            </p:oleObj>
          </a:graphicData>
        </a:graphic>
      </p:graphicFrame>
      <p:graphicFrame>
        <p:nvGraphicFramePr>
          <p:cNvPr id="48" name="Object 73"/>
          <p:cNvGraphicFramePr>
            <a:graphicFrameLocks noChangeAspect="1"/>
          </p:cNvGraphicFramePr>
          <p:nvPr/>
        </p:nvGraphicFramePr>
        <p:xfrm>
          <a:off x="5138742" y="4795862"/>
          <a:ext cx="2765425" cy="698500"/>
        </p:xfrm>
        <a:graphic>
          <a:graphicData uri="http://schemas.openxmlformats.org/presentationml/2006/ole">
            <p:oleObj spid="_x0000_s199341" name="Equation" r:id="rId16" imgW="812447" imgH="203112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45494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Скругленный прямоугольник 69"/>
          <p:cNvSpPr/>
          <p:nvPr/>
        </p:nvSpPr>
        <p:spPr>
          <a:xfrm>
            <a:off x="6324600" y="152400"/>
            <a:ext cx="27432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6019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b="1" dirty="0" err="1" smtClean="0">
                <a:solidFill>
                  <a:schemeClr val="tx1"/>
                </a:solidFill>
              </a:rPr>
              <a:t>Inerciya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kúshi</a:t>
            </a:r>
            <a:r>
              <a:rPr lang="en-US" sz="3200" b="1" dirty="0" smtClean="0">
                <a:solidFill>
                  <a:schemeClr val="tx1"/>
                </a:solidFill>
              </a:rPr>
              <a:t> – </a:t>
            </a:r>
            <a:r>
              <a:rPr lang="en-US" sz="3200" b="1" dirty="0" err="1" smtClean="0">
                <a:solidFill>
                  <a:schemeClr val="tx1"/>
                </a:solidFill>
              </a:rPr>
              <a:t>Koriolis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kúshi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142844" y="857232"/>
            <a:ext cx="8929750" cy="1143008"/>
          </a:xfr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b="1" dirty="0" err="1" smtClean="0"/>
              <a:t>Koriolis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kúshi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aylanıwshı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sanaq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sistemasında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háreketleniwshi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denelerge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tásir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etedi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hám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deneniń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háreket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tezligi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baǵıtına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kóndeleń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baǵıtlanǵan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boladı</a:t>
            </a:r>
            <a:r>
              <a:rPr lang="en-US" sz="2200" b="1" dirty="0" smtClean="0"/>
              <a:t>. </a:t>
            </a:r>
            <a:endParaRPr lang="ru-RU" sz="2200" b="1" dirty="0"/>
          </a:p>
        </p:txBody>
      </p:sp>
      <p:graphicFrame>
        <p:nvGraphicFramePr>
          <p:cNvPr id="10264" name="Object 24"/>
          <p:cNvGraphicFramePr>
            <a:graphicFrameLocks noChangeAspect="1"/>
          </p:cNvGraphicFramePr>
          <p:nvPr/>
        </p:nvGraphicFramePr>
        <p:xfrm>
          <a:off x="6381750" y="228600"/>
          <a:ext cx="2686050" cy="762000"/>
        </p:xfrm>
        <a:graphic>
          <a:graphicData uri="http://schemas.openxmlformats.org/presentationml/2006/ole">
            <p:oleObj spid="_x0000_s200298" name="Equation" r:id="rId4" imgW="952087" imgH="266584" progId="">
              <p:embed/>
            </p:oleObj>
          </a:graphicData>
        </a:graphic>
      </p:graphicFrame>
      <p:sp>
        <p:nvSpPr>
          <p:cNvPr id="71" name="Цилиндр 70"/>
          <p:cNvSpPr/>
          <p:nvPr/>
        </p:nvSpPr>
        <p:spPr>
          <a:xfrm>
            <a:off x="685800" y="2286000"/>
            <a:ext cx="3571900" cy="1857388"/>
          </a:xfrm>
          <a:prstGeom prst="ca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540000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cxnSp>
        <p:nvCxnSpPr>
          <p:cNvPr id="72" name="Прямая со стрелкой 71"/>
          <p:cNvCxnSpPr/>
          <p:nvPr/>
        </p:nvCxnSpPr>
        <p:spPr>
          <a:xfrm rot="5400000">
            <a:off x="2107389" y="4464851"/>
            <a:ext cx="642942" cy="1588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Object 2"/>
          <p:cNvGraphicFramePr>
            <a:graphicFrameLocks noChangeAspect="1"/>
          </p:cNvGraphicFramePr>
          <p:nvPr/>
        </p:nvGraphicFramePr>
        <p:xfrm>
          <a:off x="2857488" y="4357694"/>
          <a:ext cx="650082" cy="619126"/>
        </p:xfrm>
        <a:graphic>
          <a:graphicData uri="http://schemas.openxmlformats.org/presentationml/2006/ole">
            <p:oleObj spid="_x0000_s200299" name="Equation" r:id="rId5" imgW="177492" imgH="164814" progId="">
              <p:embed/>
            </p:oleObj>
          </a:graphicData>
        </a:graphic>
      </p:graphicFrame>
      <p:sp>
        <p:nvSpPr>
          <p:cNvPr id="74" name="Дуга 73"/>
          <p:cNvSpPr/>
          <p:nvPr/>
        </p:nvSpPr>
        <p:spPr>
          <a:xfrm rot="8176546">
            <a:off x="-551048" y="-2264532"/>
            <a:ext cx="5616938" cy="6116361"/>
          </a:xfrm>
          <a:prstGeom prst="arc">
            <a:avLst>
              <a:gd name="adj1" fmla="val 17121587"/>
              <a:gd name="adj2" fmla="val 20144779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prstClr val="black"/>
              </a:solidFill>
            </a:endParaRPr>
          </a:p>
        </p:txBody>
      </p:sp>
      <p:cxnSp>
        <p:nvCxnSpPr>
          <p:cNvPr id="75" name="Прямая соединительная линия 74"/>
          <p:cNvCxnSpPr/>
          <p:nvPr/>
        </p:nvCxnSpPr>
        <p:spPr>
          <a:xfrm rot="5400000">
            <a:off x="2092317" y="2378879"/>
            <a:ext cx="786620" cy="2934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/>
          <p:nvPr/>
        </p:nvCxnSpPr>
        <p:spPr>
          <a:xfrm rot="10800000">
            <a:off x="2471750" y="2786066"/>
            <a:ext cx="1214446" cy="28575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/>
          <p:cNvCxnSpPr/>
          <p:nvPr/>
        </p:nvCxnSpPr>
        <p:spPr>
          <a:xfrm rot="10800000" flipV="1">
            <a:off x="2471750" y="2357438"/>
            <a:ext cx="1071570" cy="42862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ct 3"/>
          <p:cNvGraphicFramePr>
            <a:graphicFrameLocks noChangeAspect="1"/>
          </p:cNvGraphicFramePr>
          <p:nvPr/>
        </p:nvGraphicFramePr>
        <p:xfrm>
          <a:off x="3471882" y="2643190"/>
          <a:ext cx="649287" cy="762000"/>
        </p:xfrm>
        <a:graphic>
          <a:graphicData uri="http://schemas.openxmlformats.org/presentationml/2006/ole">
            <p:oleObj spid="_x0000_s200300" name="Equation" r:id="rId6" imgW="177569" imgH="202936" progId="">
              <p:embed/>
            </p:oleObj>
          </a:graphicData>
        </a:graphic>
      </p:graphicFrame>
      <p:graphicFrame>
        <p:nvGraphicFramePr>
          <p:cNvPr id="79" name="Object 4"/>
          <p:cNvGraphicFramePr>
            <a:graphicFrameLocks noChangeAspect="1"/>
          </p:cNvGraphicFramePr>
          <p:nvPr/>
        </p:nvGraphicFramePr>
        <p:xfrm>
          <a:off x="3500430" y="2000240"/>
          <a:ext cx="549302" cy="644657"/>
        </p:xfrm>
        <a:graphic>
          <a:graphicData uri="http://schemas.openxmlformats.org/presentationml/2006/ole">
            <p:oleObj spid="_x0000_s200301" name="Equation" r:id="rId7" imgW="177569" imgH="202936" progId="">
              <p:embed/>
            </p:oleObj>
          </a:graphicData>
        </a:graphic>
      </p:graphicFrame>
      <p:graphicFrame>
        <p:nvGraphicFramePr>
          <p:cNvPr id="80" name="Object 5"/>
          <p:cNvGraphicFramePr>
            <a:graphicFrameLocks noChangeAspect="1"/>
          </p:cNvGraphicFramePr>
          <p:nvPr/>
        </p:nvGraphicFramePr>
        <p:xfrm>
          <a:off x="1757370" y="2357438"/>
          <a:ext cx="695325" cy="762000"/>
        </p:xfrm>
        <a:graphic>
          <a:graphicData uri="http://schemas.openxmlformats.org/presentationml/2006/ole">
            <p:oleObj spid="_x0000_s200302" name="Equation" r:id="rId8" imgW="190417" imgH="203112" progId="">
              <p:embed/>
            </p:oleObj>
          </a:graphicData>
        </a:graphic>
      </p:graphicFrame>
      <p:sp>
        <p:nvSpPr>
          <p:cNvPr id="81" name="Цилиндр 80"/>
          <p:cNvSpPr/>
          <p:nvPr/>
        </p:nvSpPr>
        <p:spPr>
          <a:xfrm>
            <a:off x="4543452" y="2286000"/>
            <a:ext cx="3571900" cy="1857388"/>
          </a:xfrm>
          <a:prstGeom prst="can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540000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cxnSp>
        <p:nvCxnSpPr>
          <p:cNvPr id="82" name="Прямая со стрелкой 81"/>
          <p:cNvCxnSpPr>
            <a:stCxn id="81" idx="3"/>
          </p:cNvCxnSpPr>
          <p:nvPr/>
        </p:nvCxnSpPr>
        <p:spPr>
          <a:xfrm rot="16200000" flipH="1">
            <a:off x="6057134" y="4415656"/>
            <a:ext cx="572290" cy="27754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/>
          <p:nvPr/>
        </p:nvCxnSpPr>
        <p:spPr>
          <a:xfrm rot="5400000">
            <a:off x="5949969" y="2378879"/>
            <a:ext cx="786620" cy="29342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/>
          <p:cNvCxnSpPr/>
          <p:nvPr/>
        </p:nvCxnSpPr>
        <p:spPr>
          <a:xfrm rot="10800000">
            <a:off x="6329402" y="2786066"/>
            <a:ext cx="2571768" cy="1588"/>
          </a:xfrm>
          <a:prstGeom prst="line">
            <a:avLst/>
          </a:prstGeom>
          <a:ln w="57150">
            <a:solidFill>
              <a:srgbClr val="C00000"/>
            </a:solidFill>
            <a:headEnd type="triangl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ct 4"/>
          <p:cNvGraphicFramePr>
            <a:graphicFrameLocks noChangeAspect="1"/>
          </p:cNvGraphicFramePr>
          <p:nvPr/>
        </p:nvGraphicFramePr>
        <p:xfrm>
          <a:off x="7572396" y="1857364"/>
          <a:ext cx="709639" cy="805536"/>
        </p:xfrm>
        <a:graphic>
          <a:graphicData uri="http://schemas.openxmlformats.org/presentationml/2006/ole">
            <p:oleObj spid="_x0000_s200303" name="Equation" r:id="rId9" imgW="241091" imgH="266469" progId="">
              <p:embed/>
            </p:oleObj>
          </a:graphicData>
        </a:graphic>
      </p:graphicFrame>
      <p:graphicFrame>
        <p:nvGraphicFramePr>
          <p:cNvPr id="86" name="Object 5"/>
          <p:cNvGraphicFramePr>
            <a:graphicFrameLocks noChangeAspect="1"/>
          </p:cNvGraphicFramePr>
          <p:nvPr/>
        </p:nvGraphicFramePr>
        <p:xfrm>
          <a:off x="5615022" y="2357438"/>
          <a:ext cx="695325" cy="762000"/>
        </p:xfrm>
        <a:graphic>
          <a:graphicData uri="http://schemas.openxmlformats.org/presentationml/2006/ole">
            <p:oleObj spid="_x0000_s200304" name="Equation" r:id="rId10" imgW="190417" imgH="203112" progId="">
              <p:embed/>
            </p:oleObj>
          </a:graphicData>
        </a:graphic>
      </p:graphicFrame>
      <p:sp>
        <p:nvSpPr>
          <p:cNvPr id="87" name="Дуга 86"/>
          <p:cNvSpPr/>
          <p:nvPr/>
        </p:nvSpPr>
        <p:spPr>
          <a:xfrm rot="8176546">
            <a:off x="3378041" y="-2193094"/>
            <a:ext cx="5616938" cy="6116361"/>
          </a:xfrm>
          <a:prstGeom prst="arc">
            <a:avLst>
              <a:gd name="adj1" fmla="val 17121587"/>
              <a:gd name="adj2" fmla="val 20144779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prstClr val="black"/>
              </a:solidFill>
            </a:endParaRPr>
          </a:p>
        </p:txBody>
      </p:sp>
      <p:graphicFrame>
        <p:nvGraphicFramePr>
          <p:cNvPr id="88" name="Object 10"/>
          <p:cNvGraphicFramePr>
            <a:graphicFrameLocks noChangeAspect="1"/>
          </p:cNvGraphicFramePr>
          <p:nvPr/>
        </p:nvGraphicFramePr>
        <p:xfrm>
          <a:off x="8401104" y="2143124"/>
          <a:ext cx="428625" cy="585787"/>
        </p:xfrm>
        <a:graphic>
          <a:graphicData uri="http://schemas.openxmlformats.org/presentationml/2006/ole">
            <p:oleObj spid="_x0000_s200305" name="Equation" r:id="rId11" imgW="152268" imgH="203024" progId="">
              <p:embed/>
            </p:oleObj>
          </a:graphicData>
        </a:graphic>
      </p:graphicFrame>
      <p:cxnSp>
        <p:nvCxnSpPr>
          <p:cNvPr id="89" name="Прямая соединительная линия 88"/>
          <p:cNvCxnSpPr/>
          <p:nvPr/>
        </p:nvCxnSpPr>
        <p:spPr>
          <a:xfrm flipV="1">
            <a:off x="6357950" y="2428868"/>
            <a:ext cx="1071570" cy="357190"/>
          </a:xfrm>
          <a:prstGeom prst="line">
            <a:avLst/>
          </a:prstGeom>
          <a:ln w="57150">
            <a:solidFill>
              <a:srgbClr val="002060"/>
            </a:solidFill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Object 11"/>
          <p:cNvGraphicFramePr>
            <a:graphicFrameLocks noChangeAspect="1"/>
          </p:cNvGraphicFramePr>
          <p:nvPr/>
        </p:nvGraphicFramePr>
        <p:xfrm>
          <a:off x="6715140" y="4214818"/>
          <a:ext cx="649287" cy="619125"/>
        </p:xfrm>
        <a:graphic>
          <a:graphicData uri="http://schemas.openxmlformats.org/presentationml/2006/ole">
            <p:oleObj spid="_x0000_s200306" name="Equation" r:id="rId12" imgW="177492" imgH="164814" progId="">
              <p:embed/>
            </p:oleObj>
          </a:graphicData>
        </a:graphic>
      </p:graphicFrame>
      <p:graphicFrame>
        <p:nvGraphicFramePr>
          <p:cNvPr id="91" name="Object 12"/>
          <p:cNvGraphicFramePr>
            <a:graphicFrameLocks noChangeAspect="1"/>
          </p:cNvGraphicFramePr>
          <p:nvPr/>
        </p:nvGraphicFramePr>
        <p:xfrm>
          <a:off x="1000100" y="4214818"/>
          <a:ext cx="741362" cy="762000"/>
        </p:xfrm>
        <a:graphic>
          <a:graphicData uri="http://schemas.openxmlformats.org/presentationml/2006/ole">
            <p:oleObj spid="_x0000_s200307" name="Equation" r:id="rId13" imgW="203024" imgH="203024" progId="">
              <p:embed/>
            </p:oleObj>
          </a:graphicData>
        </a:graphic>
      </p:graphicFrame>
      <p:graphicFrame>
        <p:nvGraphicFramePr>
          <p:cNvPr id="92" name="Object 13"/>
          <p:cNvGraphicFramePr>
            <a:graphicFrameLocks noChangeAspect="1"/>
          </p:cNvGraphicFramePr>
          <p:nvPr/>
        </p:nvGraphicFramePr>
        <p:xfrm>
          <a:off x="4857752" y="4143380"/>
          <a:ext cx="787400" cy="762000"/>
        </p:xfrm>
        <a:graphic>
          <a:graphicData uri="http://schemas.openxmlformats.org/presentationml/2006/ole">
            <p:oleObj spid="_x0000_s200308" name="Equation" r:id="rId14" imgW="215713" imgH="203024" progId="">
              <p:embed/>
            </p:oleObj>
          </a:graphicData>
        </a:graphic>
      </p:graphicFrame>
      <p:sp>
        <p:nvSpPr>
          <p:cNvPr id="93" name="Овал 92"/>
          <p:cNvSpPr/>
          <p:nvPr/>
        </p:nvSpPr>
        <p:spPr>
          <a:xfrm>
            <a:off x="2362200" y="26670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94" name="Скругленный прямоугольник 93"/>
          <p:cNvSpPr/>
          <p:nvPr/>
        </p:nvSpPr>
        <p:spPr>
          <a:xfrm>
            <a:off x="214282" y="4857760"/>
            <a:ext cx="8786842" cy="17145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 smtClean="0">
                <a:solidFill>
                  <a:prstClr val="black"/>
                </a:solidFill>
              </a:rPr>
              <a:t>Inerciya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kúshi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sanaq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sistemasınıń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tezleniwshi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háreketi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sebepli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júz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beredi</a:t>
            </a:r>
            <a:r>
              <a:rPr lang="en-US" sz="2200" b="1" dirty="0" smtClean="0">
                <a:solidFill>
                  <a:prstClr val="black"/>
                </a:solidFill>
              </a:rPr>
              <a:t>. </a:t>
            </a:r>
            <a:r>
              <a:rPr lang="en-US" sz="2200" b="1" dirty="0" err="1" smtClean="0">
                <a:solidFill>
                  <a:prstClr val="black"/>
                </a:solidFill>
              </a:rPr>
              <a:t>Inercial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emes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sanaq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sistemasında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bolǵan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qálegen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denege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tásir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qılıwshı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inerciya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kúshi</a:t>
            </a:r>
            <a:r>
              <a:rPr lang="en-US" sz="2200" b="1" dirty="0" smtClean="0">
                <a:solidFill>
                  <a:prstClr val="black"/>
                </a:solidFill>
              </a:rPr>
              <a:t> – </a:t>
            </a:r>
            <a:r>
              <a:rPr lang="en-US" sz="2200" b="1" dirty="0" err="1" smtClean="0">
                <a:solidFill>
                  <a:prstClr val="black"/>
                </a:solidFill>
              </a:rPr>
              <a:t>sırtqı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kúsh</a:t>
            </a:r>
            <a:r>
              <a:rPr lang="en-US" sz="2200" b="1" dirty="0" smtClean="0">
                <a:solidFill>
                  <a:prstClr val="black"/>
                </a:solidFill>
              </a:rPr>
              <a:t>. </a:t>
            </a:r>
            <a:r>
              <a:rPr lang="en-US" sz="2200" b="1" dirty="0" err="1" smtClean="0">
                <a:solidFill>
                  <a:prstClr val="black"/>
                </a:solidFill>
              </a:rPr>
              <a:t>Inercial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sanaq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sistemalarında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inerciya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kúshleri</a:t>
            </a:r>
            <a:r>
              <a:rPr lang="en-US" sz="2200" b="1" dirty="0" smtClean="0">
                <a:solidFill>
                  <a:prstClr val="black"/>
                </a:solidFill>
              </a:rPr>
              <a:t> </a:t>
            </a:r>
            <a:r>
              <a:rPr lang="en-US" sz="2200" b="1" dirty="0" err="1" smtClean="0">
                <a:solidFill>
                  <a:prstClr val="black"/>
                </a:solidFill>
              </a:rPr>
              <a:t>joq</a:t>
            </a:r>
            <a:r>
              <a:rPr lang="en-US" sz="2200" b="1" dirty="0" smtClean="0">
                <a:solidFill>
                  <a:prstClr val="black"/>
                </a:solidFill>
              </a:rPr>
              <a:t>. </a:t>
            </a:r>
            <a:endParaRPr lang="ru-RU" sz="2200" dirty="0">
              <a:solidFill>
                <a:prstClr val="black"/>
              </a:solidFill>
            </a:endParaRPr>
          </a:p>
        </p:txBody>
      </p:sp>
      <p:sp>
        <p:nvSpPr>
          <p:cNvPr id="35" name="Заголовок 1"/>
          <p:cNvSpPr txBox="1">
            <a:spLocks/>
          </p:cNvSpPr>
          <p:nvPr/>
        </p:nvSpPr>
        <p:spPr>
          <a:xfrm>
            <a:off x="7929586" y="2285992"/>
            <a:ext cx="357190" cy="2825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</a:t>
            </a:r>
            <a:endParaRPr kumimoji="0" lang="ru-RU" sz="2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Заголовок 1"/>
          <p:cNvSpPr txBox="1">
            <a:spLocks/>
          </p:cNvSpPr>
          <p:nvPr/>
        </p:nvSpPr>
        <p:spPr>
          <a:xfrm>
            <a:off x="4929190" y="4286256"/>
            <a:ext cx="428628" cy="4286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0" lang="ru-RU" sz="28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Заголовок 1"/>
          <p:cNvSpPr txBox="1">
            <a:spLocks/>
          </p:cNvSpPr>
          <p:nvPr/>
        </p:nvSpPr>
        <p:spPr>
          <a:xfrm>
            <a:off x="1071538" y="4357694"/>
            <a:ext cx="428628" cy="4286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0" lang="ru-RU" sz="28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079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6.66667E-6 4.16281E-7 L 0.14167 0.0444 " pathEditMode="relative" ptsTypes="AA">
                                      <p:cBhvr>
                                        <p:cTn id="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33333E-6 -0.00185 C 0.0283 0.00254 0.0566 0.0074 0.07657 -0.00277 C 0.0967 -0.01272 0.10868 -0.03723 0.12084 -0.06105 " pathEditMode="relative" rAng="0" ptsTypes="aaA">
                                      <p:cBhvr>
                                        <p:cTn id="13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0" y="-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93" grpId="0" animBg="1"/>
      <p:bldP spid="93" grpId="1" animBg="1"/>
      <p:bldP spid="9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SLIDE_COUNT" val="30"/>
  <p:tag name="ISPRING_ULTRA_SCORM_DURATION" val="3600"/>
  <p:tag name="ISPRING_SCORM_RATE_SLIDES" val="0"/>
  <p:tag name="ISPRING_SCORM_RATE_QUIZZES" val="0"/>
  <p:tag name="ISPRING_SCORM_PASSING_SCORE" val="0.0000000000"/>
  <p:tag name="ISPRING_RESOURCE_PATHS_HASH_2" val="9eb78b4998194ea161ec3585c7a858583d5c21"/>
</p:tagLst>
</file>

<file path=ppt/theme/theme1.xml><?xml version="1.0" encoding="utf-8"?>
<a:theme xmlns:a="http://schemas.openxmlformats.org/drawingml/2006/main" name="1_Office Theme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10150</TotalTime>
  <Words>722</Words>
  <Application>Microsoft Office PowerPoint</Application>
  <PresentationFormat>Экран (4:3)</PresentationFormat>
  <Paragraphs>167</Paragraphs>
  <Slides>30</Slides>
  <Notes>25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2" baseType="lpstr">
      <vt:lpstr>1_Office Theme</vt:lpstr>
      <vt:lpstr>Equation</vt:lpstr>
      <vt:lpstr> МЕХАNIKA</vt:lpstr>
      <vt:lpstr>МЕХАNIKA </vt:lpstr>
      <vt:lpstr>Слайд 3</vt:lpstr>
      <vt:lpstr>Lekciya rejesi </vt:lpstr>
      <vt:lpstr>Слайд 5</vt:lpstr>
      <vt:lpstr>Inercial sanaq sistemaları </vt:lpstr>
      <vt:lpstr> Nyutonnıń birinshi nızamı </vt:lpstr>
      <vt:lpstr> Inerciya kúshi </vt:lpstr>
      <vt:lpstr>Inerciya kúshi – Koriolis kúshi </vt:lpstr>
      <vt:lpstr>Fuko mayatniginiń modeli</vt:lpstr>
      <vt:lpstr>Слайд 11</vt:lpstr>
      <vt:lpstr>Inerciya kúshiniń qásiyetleri </vt:lpstr>
      <vt:lpstr>Слайд 13</vt:lpstr>
      <vt:lpstr>Слайд 14</vt:lpstr>
      <vt:lpstr>Слайд 15</vt:lpstr>
      <vt:lpstr>Слайд 16</vt:lpstr>
      <vt:lpstr>Слайд 17</vt:lpstr>
      <vt:lpstr>Слайд 18</vt:lpstr>
      <vt:lpstr>Oraylıq kúshler </vt:lpstr>
      <vt:lpstr>Súykeliw kúshi </vt:lpstr>
      <vt:lpstr>Awırlıq kúshi </vt:lpstr>
      <vt:lpstr>Serpimlilik kúshi </vt:lpstr>
      <vt:lpstr>Слайд 23</vt:lpstr>
      <vt:lpstr>Oraylıq absolyut serpimli soqlıǵısıw </vt:lpstr>
      <vt:lpstr>Oraylıq serpimli emes soqlıǵısıw </vt:lpstr>
      <vt:lpstr>PAYDALANÍLǴAN ÁDEBIYAТLAR</vt:lpstr>
      <vt:lpstr>Слайд 27</vt:lpstr>
      <vt:lpstr>PEDAGOGIKALÍQ DÁSTÚRIY QURALLAR</vt:lpstr>
      <vt:lpstr>PEDAGOGIKALÍQ DÁSTÚRIY QURALLAR</vt:lpstr>
      <vt:lpstr>PEDAGOGIKALÍQ DÁSTÚRIY QURALLAR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</dc:title>
  <cp:lastModifiedBy>User</cp:lastModifiedBy>
  <cp:revision>541</cp:revision>
  <dcterms:modified xsi:type="dcterms:W3CDTF">2005-12-28T20:44:59Z</dcterms:modified>
</cp:coreProperties>
</file>